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7" r:id="rId2"/>
    <p:sldMasterId id="2147483680" r:id="rId3"/>
  </p:sldMasterIdLst>
  <p:notesMasterIdLst>
    <p:notesMasterId r:id="rId24"/>
  </p:notesMasterIdLst>
  <p:handoutMasterIdLst>
    <p:handoutMasterId r:id="rId25"/>
  </p:handoutMasterIdLst>
  <p:sldIdLst>
    <p:sldId id="497" r:id="rId4"/>
    <p:sldId id="593" r:id="rId5"/>
    <p:sldId id="606" r:id="rId6"/>
    <p:sldId id="607" r:id="rId7"/>
    <p:sldId id="580" r:id="rId8"/>
    <p:sldId id="609" r:id="rId9"/>
    <p:sldId id="586" r:id="rId10"/>
    <p:sldId id="608" r:id="rId11"/>
    <p:sldId id="595" r:id="rId12"/>
    <p:sldId id="596" r:id="rId13"/>
    <p:sldId id="603" r:id="rId14"/>
    <p:sldId id="600" r:id="rId15"/>
    <p:sldId id="597" r:id="rId16"/>
    <p:sldId id="611" r:id="rId17"/>
    <p:sldId id="610" r:id="rId18"/>
    <p:sldId id="612" r:id="rId19"/>
    <p:sldId id="599" r:id="rId20"/>
    <p:sldId id="604" r:id="rId21"/>
    <p:sldId id="574" r:id="rId22"/>
    <p:sldId id="5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ая часть" id="{918556C3-CDC9-42D5-A42F-FA23CA3C3010}">
          <p14:sldIdLst>
            <p14:sldId id="497"/>
            <p14:sldId id="593"/>
            <p14:sldId id="606"/>
            <p14:sldId id="607"/>
            <p14:sldId id="580"/>
            <p14:sldId id="609"/>
            <p14:sldId id="586"/>
            <p14:sldId id="608"/>
            <p14:sldId id="595"/>
            <p14:sldId id="596"/>
            <p14:sldId id="603"/>
            <p14:sldId id="600"/>
            <p14:sldId id="597"/>
            <p14:sldId id="611"/>
            <p14:sldId id="610"/>
            <p14:sldId id="612"/>
            <p14:sldId id="599"/>
            <p14:sldId id="604"/>
            <p14:sldId id="574"/>
            <p14:sldId id="575"/>
          </p14:sldIdLst>
        </p14:section>
        <p14:section name="Из презентации равновески" id="{DD9983B1-7AA9-4C01-99DD-42CEEFAB848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ираев Эльнар Камилович" initials="СЭК" lastIdx="14" clrIdx="0">
    <p:extLst>
      <p:ext uri="{19B8F6BF-5375-455C-9EA6-DF929625EA0E}">
        <p15:presenceInfo xmlns:p15="http://schemas.microsoft.com/office/powerpoint/2012/main" userId="S-1-5-21-4174165077-1203510090-658006515-1898" providerId="AD"/>
      </p:ext>
    </p:extLst>
  </p:cmAuthor>
  <p:cmAuthor id="2" name="Конференц Зал Центра моделирования ЦТР 4 этаж" initials="КЗЦмЦ4э" lastIdx="4" clrIdx="1">
    <p:extLst>
      <p:ext uri="{19B8F6BF-5375-455C-9EA6-DF929625EA0E}">
        <p15:presenceInfo xmlns:p15="http://schemas.microsoft.com/office/powerpoint/2012/main" userId="Конференц Зал Центра моделирования ЦТР 4 этаж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DDDD"/>
    <a:srgbClr val="EAEAEA"/>
    <a:srgbClr val="1D7EA9"/>
    <a:srgbClr val="91D4EE"/>
    <a:srgbClr val="2684C1"/>
    <a:srgbClr val="00B050"/>
    <a:srgbClr val="009D4F"/>
    <a:srgbClr val="00B473"/>
    <a:srgbClr val="194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1" autoAdjust="0"/>
    <p:restoredTop sz="83868" autoAdjust="0"/>
  </p:normalViewPr>
  <p:slideViewPr>
    <p:cSldViewPr snapToGrid="0">
      <p:cViewPr>
        <p:scale>
          <a:sx n="33" d="100"/>
          <a:sy n="33" d="100"/>
        </p:scale>
        <p:origin x="2054" y="490"/>
      </p:cViewPr>
      <p:guideLst>
        <p:guide orient="horz" pos="2183"/>
        <p:guide pos="38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047D9-5194-4F46-B505-24399E401C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213A6E-4559-4719-A7AC-F8127ECA2FF3}">
      <dgm:prSet phldrT="[Текст]" custT="1"/>
      <dgm:spPr/>
      <dgm:t>
        <a:bodyPr/>
        <a:lstStyle/>
        <a:p>
          <a:r>
            <a:rPr lang="ru-RU" sz="1200" dirty="0" smtClean="0">
              <a:latin typeface="+mn-lt"/>
            </a:rPr>
            <a:t>ХИМИЧЕСКИЙ АНАЛИЗ ВОДЫ</a:t>
          </a:r>
          <a:endParaRPr lang="ru-RU" sz="1200" dirty="0">
            <a:latin typeface="+mn-lt"/>
          </a:endParaRPr>
        </a:p>
      </dgm:t>
    </dgm:pt>
    <dgm:pt modelId="{57CF9BA9-023B-4A40-BEAE-56E4286177C4}" type="parTrans" cxnId="{69263918-6399-4F38-86B9-461180DF9BD4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7E6705CA-6208-4033-8F72-A3A803B413FF}" type="sibTrans" cxnId="{69263918-6399-4F38-86B9-461180DF9BD4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0B3B2A22-57B7-4B83-9F8A-4D7BE401205B}">
      <dgm:prSet phldrT="[Текст]" custT="1"/>
      <dgm:spPr/>
      <dgm:t>
        <a:bodyPr/>
        <a:lstStyle/>
        <a:p>
          <a:r>
            <a:rPr lang="ru-RU" sz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ТЕХ РЕЖИМ</a:t>
          </a:r>
          <a:endParaRPr lang="ru-RU" sz="1200" dirty="0">
            <a:latin typeface="+mn-lt"/>
          </a:endParaRPr>
        </a:p>
      </dgm:t>
    </dgm:pt>
    <dgm:pt modelId="{7A596239-19BD-4834-ACDB-0643CE07C723}" type="parTrans" cxnId="{B3CECCE2-D95E-415E-89E7-64CE63CC08AD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126BCC1E-1321-4A85-BBA2-021A382376EF}" type="sibTrans" cxnId="{B3CECCE2-D95E-415E-89E7-64CE63CC08AD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7EBDB106-BD7D-4599-8794-62445620A179}">
      <dgm:prSet phldrT="[Текст]" custT="1"/>
      <dgm:spPr/>
      <dgm:t>
        <a:bodyPr/>
        <a:lstStyle/>
        <a:p>
          <a:r>
            <a:rPr lang="ru-RU" sz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ГТМ</a:t>
          </a:r>
          <a:endParaRPr lang="ru-RU" sz="1200" dirty="0">
            <a:latin typeface="+mn-lt"/>
          </a:endParaRPr>
        </a:p>
      </dgm:t>
    </dgm:pt>
    <dgm:pt modelId="{B662B711-0432-4C74-BC00-0D61A44C9966}" type="parTrans" cxnId="{1F32D43D-23EE-4AD7-B8ED-AB84D1A16F0B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D2422315-F6AB-4402-9CE7-ACD3E39596B9}" type="sibTrans" cxnId="{1F32D43D-23EE-4AD7-B8ED-AB84D1A16F0B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3820C7A8-24BC-4B0E-8C64-C07803248BAD}">
      <dgm:prSet phldrT="[Текст]" custT="1"/>
      <dgm:spPr/>
      <dgm:t>
        <a:bodyPr/>
        <a:lstStyle/>
        <a:p>
          <a:r>
            <a:rPr lang="ru-RU" sz="1200" dirty="0" smtClean="0">
              <a:latin typeface="+mn-lt"/>
            </a:rPr>
            <a:t>ГДИС</a:t>
          </a:r>
          <a:endParaRPr lang="ru-RU" sz="1200" dirty="0">
            <a:latin typeface="+mn-lt"/>
          </a:endParaRPr>
        </a:p>
      </dgm:t>
    </dgm:pt>
    <dgm:pt modelId="{E48FB9EC-5070-497B-BF78-3DB18EE7B8D1}" type="parTrans" cxnId="{370A701F-C14A-4D55-93F3-5363D23798F5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1DB750CB-D8F6-493F-A412-03F72CC18AF8}" type="sibTrans" cxnId="{370A701F-C14A-4D55-93F3-5363D23798F5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0B0AC52B-AF9A-417C-863F-6F35BE4BFB20}">
      <dgm:prSet phldrT="[Текст]" custT="1"/>
      <dgm:spPr/>
      <dgm:t>
        <a:bodyPr/>
        <a:lstStyle/>
        <a:p>
          <a:r>
            <a:rPr lang="ru-RU" sz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ПГИ</a:t>
          </a:r>
          <a:endParaRPr lang="ru-RU" sz="1200" dirty="0">
            <a:latin typeface="+mn-lt"/>
          </a:endParaRPr>
        </a:p>
      </dgm:t>
    </dgm:pt>
    <dgm:pt modelId="{146D6BE8-9944-47BA-AB3B-191C8BBC0CFF}" type="parTrans" cxnId="{C2370E1C-7124-4538-8FB0-E3BE87EAC8C2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4A28C8E8-EFBE-4496-A4D3-F0058BF2CFE8}" type="sibTrans" cxnId="{C2370E1C-7124-4538-8FB0-E3BE87EAC8C2}">
      <dgm:prSet/>
      <dgm:spPr/>
      <dgm:t>
        <a:bodyPr/>
        <a:lstStyle/>
        <a:p>
          <a:endParaRPr lang="ru-RU" sz="1200" dirty="0">
            <a:latin typeface="+mn-lt"/>
          </a:endParaRPr>
        </a:p>
      </dgm:t>
    </dgm:pt>
    <dgm:pt modelId="{A1E014CC-569F-4199-8FD6-95025140FAF7}" type="pres">
      <dgm:prSet presAssocID="{61E047D9-5194-4F46-B505-24399E401C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A0CC259-E0CA-4A09-BE46-907B3483D529}" type="pres">
      <dgm:prSet presAssocID="{8F213A6E-4559-4719-A7AC-F8127ECA2FF3}" presName="parentLin" presStyleCnt="0"/>
      <dgm:spPr/>
    </dgm:pt>
    <dgm:pt modelId="{10DC725E-CFEC-4D6C-84DD-8CD115D773A3}" type="pres">
      <dgm:prSet presAssocID="{8F213A6E-4559-4719-A7AC-F8127ECA2FF3}" presName="parentLeftMargin" presStyleLbl="node1" presStyleIdx="0" presStyleCnt="5"/>
      <dgm:spPr/>
      <dgm:t>
        <a:bodyPr/>
        <a:lstStyle/>
        <a:p>
          <a:endParaRPr lang="ru-RU"/>
        </a:p>
      </dgm:t>
    </dgm:pt>
    <dgm:pt modelId="{E4AF8E39-E6FC-465D-8D61-1470A9226B6C}" type="pres">
      <dgm:prSet presAssocID="{8F213A6E-4559-4719-A7AC-F8127ECA2FF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87DBE4-0094-4E35-A83F-84402CEFDE38}" type="pres">
      <dgm:prSet presAssocID="{8F213A6E-4559-4719-A7AC-F8127ECA2FF3}" presName="negativeSpace" presStyleCnt="0"/>
      <dgm:spPr/>
    </dgm:pt>
    <dgm:pt modelId="{256F26D8-B842-4DA3-B93D-C477FB185E0B}" type="pres">
      <dgm:prSet presAssocID="{8F213A6E-4559-4719-A7AC-F8127ECA2FF3}" presName="childText" presStyleLbl="conFgAcc1" presStyleIdx="0" presStyleCnt="5">
        <dgm:presLayoutVars>
          <dgm:bulletEnabled val="1"/>
        </dgm:presLayoutVars>
      </dgm:prSet>
      <dgm:spPr/>
    </dgm:pt>
    <dgm:pt modelId="{7F0ACE0B-21B5-4C8C-80FC-C1275B05932B}" type="pres">
      <dgm:prSet presAssocID="{7E6705CA-6208-4033-8F72-A3A803B413FF}" presName="spaceBetweenRectangles" presStyleCnt="0"/>
      <dgm:spPr/>
    </dgm:pt>
    <dgm:pt modelId="{C3D3D788-E2A7-4E0E-AAD3-6FB4A0FB2C85}" type="pres">
      <dgm:prSet presAssocID="{0B3B2A22-57B7-4B83-9F8A-4D7BE401205B}" presName="parentLin" presStyleCnt="0"/>
      <dgm:spPr/>
    </dgm:pt>
    <dgm:pt modelId="{D9CFD354-7271-4E31-80B7-F08E100DAF14}" type="pres">
      <dgm:prSet presAssocID="{0B3B2A22-57B7-4B83-9F8A-4D7BE401205B}" presName="parentLeftMargin" presStyleLbl="node1" presStyleIdx="0" presStyleCnt="5"/>
      <dgm:spPr/>
      <dgm:t>
        <a:bodyPr/>
        <a:lstStyle/>
        <a:p>
          <a:endParaRPr lang="ru-RU"/>
        </a:p>
      </dgm:t>
    </dgm:pt>
    <dgm:pt modelId="{FD80B82B-7EE0-4131-839E-D83111DB85A6}" type="pres">
      <dgm:prSet presAssocID="{0B3B2A22-57B7-4B83-9F8A-4D7BE401205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C0B9DF-A97F-4F80-9880-EEBD467779D8}" type="pres">
      <dgm:prSet presAssocID="{0B3B2A22-57B7-4B83-9F8A-4D7BE401205B}" presName="negativeSpace" presStyleCnt="0"/>
      <dgm:spPr/>
    </dgm:pt>
    <dgm:pt modelId="{3672C8CB-8508-4683-882B-5FFCD776A7FE}" type="pres">
      <dgm:prSet presAssocID="{0B3B2A22-57B7-4B83-9F8A-4D7BE401205B}" presName="childText" presStyleLbl="conFgAcc1" presStyleIdx="1" presStyleCnt="5">
        <dgm:presLayoutVars>
          <dgm:bulletEnabled val="1"/>
        </dgm:presLayoutVars>
      </dgm:prSet>
      <dgm:spPr/>
    </dgm:pt>
    <dgm:pt modelId="{18B76BCA-6462-411E-BFD2-9C2035CBE889}" type="pres">
      <dgm:prSet presAssocID="{126BCC1E-1321-4A85-BBA2-021A382376EF}" presName="spaceBetweenRectangles" presStyleCnt="0"/>
      <dgm:spPr/>
    </dgm:pt>
    <dgm:pt modelId="{2FE08EAA-6039-484E-ADEB-8D9D0873DB45}" type="pres">
      <dgm:prSet presAssocID="{7EBDB106-BD7D-4599-8794-62445620A179}" presName="parentLin" presStyleCnt="0"/>
      <dgm:spPr/>
    </dgm:pt>
    <dgm:pt modelId="{BB3298DD-9B05-4285-A921-68BB4129FB5B}" type="pres">
      <dgm:prSet presAssocID="{7EBDB106-BD7D-4599-8794-62445620A179}" presName="parentLeftMargin" presStyleLbl="node1" presStyleIdx="1" presStyleCnt="5"/>
      <dgm:spPr/>
      <dgm:t>
        <a:bodyPr/>
        <a:lstStyle/>
        <a:p>
          <a:endParaRPr lang="ru-RU"/>
        </a:p>
      </dgm:t>
    </dgm:pt>
    <dgm:pt modelId="{213BED9F-F30D-4019-A2A3-5E563F93724D}" type="pres">
      <dgm:prSet presAssocID="{7EBDB106-BD7D-4599-8794-62445620A17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3E3FE7-69D2-4FE4-9846-5DE25A2A95FE}" type="pres">
      <dgm:prSet presAssocID="{7EBDB106-BD7D-4599-8794-62445620A179}" presName="negativeSpace" presStyleCnt="0"/>
      <dgm:spPr/>
    </dgm:pt>
    <dgm:pt modelId="{E4611558-ABED-48A9-B24F-BF207942C400}" type="pres">
      <dgm:prSet presAssocID="{7EBDB106-BD7D-4599-8794-62445620A179}" presName="childText" presStyleLbl="conFgAcc1" presStyleIdx="2" presStyleCnt="5">
        <dgm:presLayoutVars>
          <dgm:bulletEnabled val="1"/>
        </dgm:presLayoutVars>
      </dgm:prSet>
      <dgm:spPr/>
    </dgm:pt>
    <dgm:pt modelId="{89FBA6CF-F6C4-44C8-A9D4-FD81C248EAE2}" type="pres">
      <dgm:prSet presAssocID="{D2422315-F6AB-4402-9CE7-ACD3E39596B9}" presName="spaceBetweenRectangles" presStyleCnt="0"/>
      <dgm:spPr/>
    </dgm:pt>
    <dgm:pt modelId="{F873961A-65CD-4696-81BA-EA8FEC3CE812}" type="pres">
      <dgm:prSet presAssocID="{3820C7A8-24BC-4B0E-8C64-C07803248BAD}" presName="parentLin" presStyleCnt="0"/>
      <dgm:spPr/>
    </dgm:pt>
    <dgm:pt modelId="{201B5874-2CE0-4AAF-B996-5493BB941CB1}" type="pres">
      <dgm:prSet presAssocID="{3820C7A8-24BC-4B0E-8C64-C07803248BAD}" presName="parentLeftMargin" presStyleLbl="node1" presStyleIdx="2" presStyleCnt="5"/>
      <dgm:spPr/>
      <dgm:t>
        <a:bodyPr/>
        <a:lstStyle/>
        <a:p>
          <a:endParaRPr lang="ru-RU"/>
        </a:p>
      </dgm:t>
    </dgm:pt>
    <dgm:pt modelId="{6D111CDC-07CE-4699-9779-8C4FAFC43150}" type="pres">
      <dgm:prSet presAssocID="{3820C7A8-24BC-4B0E-8C64-C07803248BA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287D55-2339-41D4-96BE-C22FFB61F7A7}" type="pres">
      <dgm:prSet presAssocID="{3820C7A8-24BC-4B0E-8C64-C07803248BAD}" presName="negativeSpace" presStyleCnt="0"/>
      <dgm:spPr/>
    </dgm:pt>
    <dgm:pt modelId="{16D50635-C36B-4E10-92C4-A788507565CA}" type="pres">
      <dgm:prSet presAssocID="{3820C7A8-24BC-4B0E-8C64-C07803248BAD}" presName="childText" presStyleLbl="conFgAcc1" presStyleIdx="3" presStyleCnt="5">
        <dgm:presLayoutVars>
          <dgm:bulletEnabled val="1"/>
        </dgm:presLayoutVars>
      </dgm:prSet>
      <dgm:spPr/>
    </dgm:pt>
    <dgm:pt modelId="{9B65BE13-8A71-4210-B1BF-3E3B79CA14A8}" type="pres">
      <dgm:prSet presAssocID="{1DB750CB-D8F6-493F-A412-03F72CC18AF8}" presName="spaceBetweenRectangles" presStyleCnt="0"/>
      <dgm:spPr/>
    </dgm:pt>
    <dgm:pt modelId="{B9E3982B-CF19-4D60-9E09-F929CEC06E2B}" type="pres">
      <dgm:prSet presAssocID="{0B0AC52B-AF9A-417C-863F-6F35BE4BFB20}" presName="parentLin" presStyleCnt="0"/>
      <dgm:spPr/>
    </dgm:pt>
    <dgm:pt modelId="{71617766-509F-48C1-A919-0EEFE097A785}" type="pres">
      <dgm:prSet presAssocID="{0B0AC52B-AF9A-417C-863F-6F35BE4BFB20}" presName="parentLeftMargin" presStyleLbl="node1" presStyleIdx="3" presStyleCnt="5"/>
      <dgm:spPr/>
      <dgm:t>
        <a:bodyPr/>
        <a:lstStyle/>
        <a:p>
          <a:endParaRPr lang="ru-RU"/>
        </a:p>
      </dgm:t>
    </dgm:pt>
    <dgm:pt modelId="{0675487D-1334-46EE-B4B5-22C925D5988E}" type="pres">
      <dgm:prSet presAssocID="{0B0AC52B-AF9A-417C-863F-6F35BE4BFB2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FF1B56-2BDB-4797-BDBB-E359D6E07C4A}" type="pres">
      <dgm:prSet presAssocID="{0B0AC52B-AF9A-417C-863F-6F35BE4BFB20}" presName="negativeSpace" presStyleCnt="0"/>
      <dgm:spPr/>
    </dgm:pt>
    <dgm:pt modelId="{2B943A19-4A23-4BB8-8638-2155D8285788}" type="pres">
      <dgm:prSet presAssocID="{0B0AC52B-AF9A-417C-863F-6F35BE4BFB2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AEB3AF0-1F17-48FC-B1FB-ADF097278C79}" type="presOf" srcId="{0B3B2A22-57B7-4B83-9F8A-4D7BE401205B}" destId="{FD80B82B-7EE0-4131-839E-D83111DB85A6}" srcOrd="1" destOrd="0" presId="urn:microsoft.com/office/officeart/2005/8/layout/list1"/>
    <dgm:cxn modelId="{8F1AE4D5-9F41-46B7-86B9-1FC2FBBDA1EC}" type="presOf" srcId="{8F213A6E-4559-4719-A7AC-F8127ECA2FF3}" destId="{E4AF8E39-E6FC-465D-8D61-1470A9226B6C}" srcOrd="1" destOrd="0" presId="urn:microsoft.com/office/officeart/2005/8/layout/list1"/>
    <dgm:cxn modelId="{D50F0846-C4D9-4E95-9337-D2685C6EE123}" type="presOf" srcId="{3820C7A8-24BC-4B0E-8C64-C07803248BAD}" destId="{6D111CDC-07CE-4699-9779-8C4FAFC43150}" srcOrd="1" destOrd="0" presId="urn:microsoft.com/office/officeart/2005/8/layout/list1"/>
    <dgm:cxn modelId="{53498C6B-1967-47B2-B7E8-AD92952D37CC}" type="presOf" srcId="{0B3B2A22-57B7-4B83-9F8A-4D7BE401205B}" destId="{D9CFD354-7271-4E31-80B7-F08E100DAF14}" srcOrd="0" destOrd="0" presId="urn:microsoft.com/office/officeart/2005/8/layout/list1"/>
    <dgm:cxn modelId="{1F32D43D-23EE-4AD7-B8ED-AB84D1A16F0B}" srcId="{61E047D9-5194-4F46-B505-24399E401CEA}" destId="{7EBDB106-BD7D-4599-8794-62445620A179}" srcOrd="2" destOrd="0" parTransId="{B662B711-0432-4C74-BC00-0D61A44C9966}" sibTransId="{D2422315-F6AB-4402-9CE7-ACD3E39596B9}"/>
    <dgm:cxn modelId="{DD0C83D0-1DD9-4AAB-B92A-1C365138789A}" type="presOf" srcId="{0B0AC52B-AF9A-417C-863F-6F35BE4BFB20}" destId="{71617766-509F-48C1-A919-0EEFE097A785}" srcOrd="0" destOrd="0" presId="urn:microsoft.com/office/officeart/2005/8/layout/list1"/>
    <dgm:cxn modelId="{F96F9DAD-8603-4CBA-AB24-F6B0246867DA}" type="presOf" srcId="{3820C7A8-24BC-4B0E-8C64-C07803248BAD}" destId="{201B5874-2CE0-4AAF-B996-5493BB941CB1}" srcOrd="0" destOrd="0" presId="urn:microsoft.com/office/officeart/2005/8/layout/list1"/>
    <dgm:cxn modelId="{370A701F-C14A-4D55-93F3-5363D23798F5}" srcId="{61E047D9-5194-4F46-B505-24399E401CEA}" destId="{3820C7A8-24BC-4B0E-8C64-C07803248BAD}" srcOrd="3" destOrd="0" parTransId="{E48FB9EC-5070-497B-BF78-3DB18EE7B8D1}" sibTransId="{1DB750CB-D8F6-493F-A412-03F72CC18AF8}"/>
    <dgm:cxn modelId="{B3CECCE2-D95E-415E-89E7-64CE63CC08AD}" srcId="{61E047D9-5194-4F46-B505-24399E401CEA}" destId="{0B3B2A22-57B7-4B83-9F8A-4D7BE401205B}" srcOrd="1" destOrd="0" parTransId="{7A596239-19BD-4834-ACDB-0643CE07C723}" sibTransId="{126BCC1E-1321-4A85-BBA2-021A382376EF}"/>
    <dgm:cxn modelId="{1880755D-9411-429B-B26D-D8F22FFD1215}" type="presOf" srcId="{7EBDB106-BD7D-4599-8794-62445620A179}" destId="{BB3298DD-9B05-4285-A921-68BB4129FB5B}" srcOrd="0" destOrd="0" presId="urn:microsoft.com/office/officeart/2005/8/layout/list1"/>
    <dgm:cxn modelId="{8ED0F7C1-27EB-4ED6-8548-3597CC573AFB}" type="presOf" srcId="{0B0AC52B-AF9A-417C-863F-6F35BE4BFB20}" destId="{0675487D-1334-46EE-B4B5-22C925D5988E}" srcOrd="1" destOrd="0" presId="urn:microsoft.com/office/officeart/2005/8/layout/list1"/>
    <dgm:cxn modelId="{D5830EEF-6E9F-4F9C-9498-5014F78E2DD3}" type="presOf" srcId="{61E047D9-5194-4F46-B505-24399E401CEA}" destId="{A1E014CC-569F-4199-8FD6-95025140FAF7}" srcOrd="0" destOrd="0" presId="urn:microsoft.com/office/officeart/2005/8/layout/list1"/>
    <dgm:cxn modelId="{69263918-6399-4F38-86B9-461180DF9BD4}" srcId="{61E047D9-5194-4F46-B505-24399E401CEA}" destId="{8F213A6E-4559-4719-A7AC-F8127ECA2FF3}" srcOrd="0" destOrd="0" parTransId="{57CF9BA9-023B-4A40-BEAE-56E4286177C4}" sibTransId="{7E6705CA-6208-4033-8F72-A3A803B413FF}"/>
    <dgm:cxn modelId="{F8ACE595-DF2F-4D99-9E8F-5853D2C6660A}" type="presOf" srcId="{8F213A6E-4559-4719-A7AC-F8127ECA2FF3}" destId="{10DC725E-CFEC-4D6C-84DD-8CD115D773A3}" srcOrd="0" destOrd="0" presId="urn:microsoft.com/office/officeart/2005/8/layout/list1"/>
    <dgm:cxn modelId="{C2370E1C-7124-4538-8FB0-E3BE87EAC8C2}" srcId="{61E047D9-5194-4F46-B505-24399E401CEA}" destId="{0B0AC52B-AF9A-417C-863F-6F35BE4BFB20}" srcOrd="4" destOrd="0" parTransId="{146D6BE8-9944-47BA-AB3B-191C8BBC0CFF}" sibTransId="{4A28C8E8-EFBE-4496-A4D3-F0058BF2CFE8}"/>
    <dgm:cxn modelId="{C3203BDD-7CB2-4B25-9312-7E18BF63FA4B}" type="presOf" srcId="{7EBDB106-BD7D-4599-8794-62445620A179}" destId="{213BED9F-F30D-4019-A2A3-5E563F93724D}" srcOrd="1" destOrd="0" presId="urn:microsoft.com/office/officeart/2005/8/layout/list1"/>
    <dgm:cxn modelId="{BB999456-B191-43F4-9DF1-81B8C83DBD79}" type="presParOf" srcId="{A1E014CC-569F-4199-8FD6-95025140FAF7}" destId="{6A0CC259-E0CA-4A09-BE46-907B3483D529}" srcOrd="0" destOrd="0" presId="urn:microsoft.com/office/officeart/2005/8/layout/list1"/>
    <dgm:cxn modelId="{71A2CAEB-F111-4DC1-8650-CD6E577C8D48}" type="presParOf" srcId="{6A0CC259-E0CA-4A09-BE46-907B3483D529}" destId="{10DC725E-CFEC-4D6C-84DD-8CD115D773A3}" srcOrd="0" destOrd="0" presId="urn:microsoft.com/office/officeart/2005/8/layout/list1"/>
    <dgm:cxn modelId="{BCFBEF6F-2952-4379-AEEB-E32DE454E56C}" type="presParOf" srcId="{6A0CC259-E0CA-4A09-BE46-907B3483D529}" destId="{E4AF8E39-E6FC-465D-8D61-1470A9226B6C}" srcOrd="1" destOrd="0" presId="urn:microsoft.com/office/officeart/2005/8/layout/list1"/>
    <dgm:cxn modelId="{F7BD37F1-370F-47D2-A526-B17C9378600C}" type="presParOf" srcId="{A1E014CC-569F-4199-8FD6-95025140FAF7}" destId="{A987DBE4-0094-4E35-A83F-84402CEFDE38}" srcOrd="1" destOrd="0" presId="urn:microsoft.com/office/officeart/2005/8/layout/list1"/>
    <dgm:cxn modelId="{D7AA633B-AEF0-4EBC-9346-5978EE6DE86E}" type="presParOf" srcId="{A1E014CC-569F-4199-8FD6-95025140FAF7}" destId="{256F26D8-B842-4DA3-B93D-C477FB185E0B}" srcOrd="2" destOrd="0" presId="urn:microsoft.com/office/officeart/2005/8/layout/list1"/>
    <dgm:cxn modelId="{FD270581-48AB-4C00-9D88-7BAEC3583490}" type="presParOf" srcId="{A1E014CC-569F-4199-8FD6-95025140FAF7}" destId="{7F0ACE0B-21B5-4C8C-80FC-C1275B05932B}" srcOrd="3" destOrd="0" presId="urn:microsoft.com/office/officeart/2005/8/layout/list1"/>
    <dgm:cxn modelId="{CD5F0D07-6A5C-439C-8681-6C43E5F08D61}" type="presParOf" srcId="{A1E014CC-569F-4199-8FD6-95025140FAF7}" destId="{C3D3D788-E2A7-4E0E-AAD3-6FB4A0FB2C85}" srcOrd="4" destOrd="0" presId="urn:microsoft.com/office/officeart/2005/8/layout/list1"/>
    <dgm:cxn modelId="{30BC41E1-5B50-4299-A2D0-2633D03CFA9D}" type="presParOf" srcId="{C3D3D788-E2A7-4E0E-AAD3-6FB4A0FB2C85}" destId="{D9CFD354-7271-4E31-80B7-F08E100DAF14}" srcOrd="0" destOrd="0" presId="urn:microsoft.com/office/officeart/2005/8/layout/list1"/>
    <dgm:cxn modelId="{EE80DCF5-8DDB-44A7-ADFC-AD2D18456D88}" type="presParOf" srcId="{C3D3D788-E2A7-4E0E-AAD3-6FB4A0FB2C85}" destId="{FD80B82B-7EE0-4131-839E-D83111DB85A6}" srcOrd="1" destOrd="0" presId="urn:microsoft.com/office/officeart/2005/8/layout/list1"/>
    <dgm:cxn modelId="{F367AE14-D669-4EA4-9D72-C610BDAFEF0B}" type="presParOf" srcId="{A1E014CC-569F-4199-8FD6-95025140FAF7}" destId="{D1C0B9DF-A97F-4F80-9880-EEBD467779D8}" srcOrd="5" destOrd="0" presId="urn:microsoft.com/office/officeart/2005/8/layout/list1"/>
    <dgm:cxn modelId="{654DE06F-8ADE-4B34-94A9-E2B2FDA51EC6}" type="presParOf" srcId="{A1E014CC-569F-4199-8FD6-95025140FAF7}" destId="{3672C8CB-8508-4683-882B-5FFCD776A7FE}" srcOrd="6" destOrd="0" presId="urn:microsoft.com/office/officeart/2005/8/layout/list1"/>
    <dgm:cxn modelId="{CB715D91-2588-425A-BF60-C7A59B76D1F3}" type="presParOf" srcId="{A1E014CC-569F-4199-8FD6-95025140FAF7}" destId="{18B76BCA-6462-411E-BFD2-9C2035CBE889}" srcOrd="7" destOrd="0" presId="urn:microsoft.com/office/officeart/2005/8/layout/list1"/>
    <dgm:cxn modelId="{4D48F067-F57D-46A7-BC6D-9D8985BA2F14}" type="presParOf" srcId="{A1E014CC-569F-4199-8FD6-95025140FAF7}" destId="{2FE08EAA-6039-484E-ADEB-8D9D0873DB45}" srcOrd="8" destOrd="0" presId="urn:microsoft.com/office/officeart/2005/8/layout/list1"/>
    <dgm:cxn modelId="{CD6838C7-60EA-43F2-B79C-11D6510E36CB}" type="presParOf" srcId="{2FE08EAA-6039-484E-ADEB-8D9D0873DB45}" destId="{BB3298DD-9B05-4285-A921-68BB4129FB5B}" srcOrd="0" destOrd="0" presId="urn:microsoft.com/office/officeart/2005/8/layout/list1"/>
    <dgm:cxn modelId="{3F8790A9-D279-417A-8A07-79D6C9DA6A64}" type="presParOf" srcId="{2FE08EAA-6039-484E-ADEB-8D9D0873DB45}" destId="{213BED9F-F30D-4019-A2A3-5E563F93724D}" srcOrd="1" destOrd="0" presId="urn:microsoft.com/office/officeart/2005/8/layout/list1"/>
    <dgm:cxn modelId="{3DDE4D35-C1D1-4FCC-A5F9-8F5E56EF0A20}" type="presParOf" srcId="{A1E014CC-569F-4199-8FD6-95025140FAF7}" destId="{DB3E3FE7-69D2-4FE4-9846-5DE25A2A95FE}" srcOrd="9" destOrd="0" presId="urn:microsoft.com/office/officeart/2005/8/layout/list1"/>
    <dgm:cxn modelId="{7DC3F8A8-CEB9-4E5D-8567-48B76A531F21}" type="presParOf" srcId="{A1E014CC-569F-4199-8FD6-95025140FAF7}" destId="{E4611558-ABED-48A9-B24F-BF207942C400}" srcOrd="10" destOrd="0" presId="urn:microsoft.com/office/officeart/2005/8/layout/list1"/>
    <dgm:cxn modelId="{5DEC7754-AE00-4744-A960-5D2FB6C41D44}" type="presParOf" srcId="{A1E014CC-569F-4199-8FD6-95025140FAF7}" destId="{89FBA6CF-F6C4-44C8-A9D4-FD81C248EAE2}" srcOrd="11" destOrd="0" presId="urn:microsoft.com/office/officeart/2005/8/layout/list1"/>
    <dgm:cxn modelId="{43F5D615-1EBF-4F89-9EC1-24BE1E5E3975}" type="presParOf" srcId="{A1E014CC-569F-4199-8FD6-95025140FAF7}" destId="{F873961A-65CD-4696-81BA-EA8FEC3CE812}" srcOrd="12" destOrd="0" presId="urn:microsoft.com/office/officeart/2005/8/layout/list1"/>
    <dgm:cxn modelId="{B7FA1890-FFA1-423B-B054-5143C5110D9E}" type="presParOf" srcId="{F873961A-65CD-4696-81BA-EA8FEC3CE812}" destId="{201B5874-2CE0-4AAF-B996-5493BB941CB1}" srcOrd="0" destOrd="0" presId="urn:microsoft.com/office/officeart/2005/8/layout/list1"/>
    <dgm:cxn modelId="{CB97E24D-9165-483C-9617-CFDEDBC67448}" type="presParOf" srcId="{F873961A-65CD-4696-81BA-EA8FEC3CE812}" destId="{6D111CDC-07CE-4699-9779-8C4FAFC43150}" srcOrd="1" destOrd="0" presId="urn:microsoft.com/office/officeart/2005/8/layout/list1"/>
    <dgm:cxn modelId="{C6BF7FEC-F444-4EF2-87A4-F94A44AD0DD4}" type="presParOf" srcId="{A1E014CC-569F-4199-8FD6-95025140FAF7}" destId="{0A287D55-2339-41D4-96BE-C22FFB61F7A7}" srcOrd="13" destOrd="0" presId="urn:microsoft.com/office/officeart/2005/8/layout/list1"/>
    <dgm:cxn modelId="{0A6CB9F7-C2F7-4C5F-ADF4-F311539CB4DD}" type="presParOf" srcId="{A1E014CC-569F-4199-8FD6-95025140FAF7}" destId="{16D50635-C36B-4E10-92C4-A788507565CA}" srcOrd="14" destOrd="0" presId="urn:microsoft.com/office/officeart/2005/8/layout/list1"/>
    <dgm:cxn modelId="{DCBBC822-7A13-485B-836D-26878E342FE9}" type="presParOf" srcId="{A1E014CC-569F-4199-8FD6-95025140FAF7}" destId="{9B65BE13-8A71-4210-B1BF-3E3B79CA14A8}" srcOrd="15" destOrd="0" presId="urn:microsoft.com/office/officeart/2005/8/layout/list1"/>
    <dgm:cxn modelId="{2C27107E-E6E8-4428-9B66-E26ED48567C8}" type="presParOf" srcId="{A1E014CC-569F-4199-8FD6-95025140FAF7}" destId="{B9E3982B-CF19-4D60-9E09-F929CEC06E2B}" srcOrd="16" destOrd="0" presId="urn:microsoft.com/office/officeart/2005/8/layout/list1"/>
    <dgm:cxn modelId="{5A0BA002-F46D-46F9-80B3-55E44D2761C0}" type="presParOf" srcId="{B9E3982B-CF19-4D60-9E09-F929CEC06E2B}" destId="{71617766-509F-48C1-A919-0EEFE097A785}" srcOrd="0" destOrd="0" presId="urn:microsoft.com/office/officeart/2005/8/layout/list1"/>
    <dgm:cxn modelId="{310125E2-B63B-4422-8A4A-623E6293CAF5}" type="presParOf" srcId="{B9E3982B-CF19-4D60-9E09-F929CEC06E2B}" destId="{0675487D-1334-46EE-B4B5-22C925D5988E}" srcOrd="1" destOrd="0" presId="urn:microsoft.com/office/officeart/2005/8/layout/list1"/>
    <dgm:cxn modelId="{D8CFB6E5-DE87-4E06-B56A-D3004392A4B0}" type="presParOf" srcId="{A1E014CC-569F-4199-8FD6-95025140FAF7}" destId="{59FF1B56-2BDB-4797-BDBB-E359D6E07C4A}" srcOrd="17" destOrd="0" presId="urn:microsoft.com/office/officeart/2005/8/layout/list1"/>
    <dgm:cxn modelId="{75220384-0591-4817-B227-609F57198DD2}" type="presParOf" srcId="{A1E014CC-569F-4199-8FD6-95025140FAF7}" destId="{2B943A19-4A23-4BB8-8638-2155D82857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669C3-0556-4811-8435-8DC6F2117308}" type="doc">
      <dgm:prSet loTypeId="urn:microsoft.com/office/officeart/2005/8/layout/vProcess5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ru-RU"/>
        </a:p>
      </dgm:t>
    </dgm:pt>
    <dgm:pt modelId="{BA91F207-F22F-47A8-AEB3-657E3D4DF175}">
      <dgm:prSet phldrT="[Текст]"/>
      <dgm:spPr/>
      <dgm:t>
        <a:bodyPr/>
        <a:lstStyle/>
        <a:p>
          <a:r>
            <a:rPr lang="ru-RU" dirty="0" smtClean="0"/>
            <a:t>Отфильтровать пласт</a:t>
          </a:r>
          <a:endParaRPr lang="ru-RU" dirty="0"/>
        </a:p>
      </dgm:t>
    </dgm:pt>
    <dgm:pt modelId="{75938274-C983-46ED-86F3-3237B564312C}" type="parTrans" cxnId="{124DFD86-A212-4B60-A02E-23E167D71815}">
      <dgm:prSet/>
      <dgm:spPr/>
      <dgm:t>
        <a:bodyPr/>
        <a:lstStyle/>
        <a:p>
          <a:endParaRPr lang="ru-RU"/>
        </a:p>
      </dgm:t>
    </dgm:pt>
    <dgm:pt modelId="{BA8CC409-EC4B-41A6-90C1-BBAEE249D321}" type="sibTrans" cxnId="{124DFD86-A212-4B60-A02E-23E167D71815}">
      <dgm:prSet/>
      <dgm:spPr/>
      <dgm:t>
        <a:bodyPr/>
        <a:lstStyle/>
        <a:p>
          <a:endParaRPr lang="ru-RU"/>
        </a:p>
      </dgm:t>
    </dgm:pt>
    <dgm:pt modelId="{BF039D08-F517-406A-8030-7E8C75D9C56A}">
      <dgm:prSet phldrT="[Текст]"/>
      <dgm:spPr/>
      <dgm:t>
        <a:bodyPr/>
        <a:lstStyle/>
        <a:p>
          <a:r>
            <a:rPr lang="ru-RU" dirty="0" smtClean="0"/>
            <a:t>Отфильтровать залежь</a:t>
          </a:r>
          <a:endParaRPr lang="ru-RU" dirty="0"/>
        </a:p>
      </dgm:t>
    </dgm:pt>
    <dgm:pt modelId="{C5F52DD6-EDB6-441C-BD2E-4942FD6035D2}" type="parTrans" cxnId="{E77180BF-20E7-470B-9C7D-A8FF60FADC00}">
      <dgm:prSet/>
      <dgm:spPr/>
      <dgm:t>
        <a:bodyPr/>
        <a:lstStyle/>
        <a:p>
          <a:endParaRPr lang="ru-RU"/>
        </a:p>
      </dgm:t>
    </dgm:pt>
    <dgm:pt modelId="{A8F0B7E0-21C6-44B5-AD0E-3CF6C46CB5BC}" type="sibTrans" cxnId="{E77180BF-20E7-470B-9C7D-A8FF60FADC00}">
      <dgm:prSet/>
      <dgm:spPr/>
      <dgm:t>
        <a:bodyPr/>
        <a:lstStyle/>
        <a:p>
          <a:endParaRPr lang="ru-RU"/>
        </a:p>
      </dgm:t>
    </dgm:pt>
    <dgm:pt modelId="{82144FA0-15C4-4A7C-B2C3-8B1C934D16E6}">
      <dgm:prSet phldrT="[Текст]"/>
      <dgm:spPr/>
      <dgm:t>
        <a:bodyPr/>
        <a:lstStyle/>
        <a:p>
          <a:r>
            <a:rPr lang="ru-RU" dirty="0" smtClean="0"/>
            <a:t>Построить набор карт, внести корректные названия</a:t>
          </a:r>
          <a:endParaRPr lang="ru-RU" dirty="0"/>
        </a:p>
      </dgm:t>
    </dgm:pt>
    <dgm:pt modelId="{B3545418-7AB7-4A5C-BD61-1576E517D693}" type="parTrans" cxnId="{23590C0F-166D-41CF-A11B-BB4CE1C2183D}">
      <dgm:prSet/>
      <dgm:spPr/>
      <dgm:t>
        <a:bodyPr/>
        <a:lstStyle/>
        <a:p>
          <a:endParaRPr lang="ru-RU"/>
        </a:p>
      </dgm:t>
    </dgm:pt>
    <dgm:pt modelId="{BA425010-0720-4713-8E39-85BE8CFECA96}" type="sibTrans" cxnId="{23590C0F-166D-41CF-A11B-BB4CE1C2183D}">
      <dgm:prSet/>
      <dgm:spPr/>
      <dgm:t>
        <a:bodyPr/>
        <a:lstStyle/>
        <a:p>
          <a:endParaRPr lang="ru-RU"/>
        </a:p>
      </dgm:t>
    </dgm:pt>
    <dgm:pt modelId="{851E0429-CD16-4C71-9701-9DD95DF1F901}">
      <dgm:prSet/>
      <dgm:spPr/>
      <dgm:t>
        <a:bodyPr/>
        <a:lstStyle/>
        <a:p>
          <a:r>
            <a:rPr lang="ru-RU" dirty="0" smtClean="0"/>
            <a:t>Переместить карты в папку и выполнить экспорт карты из ДМ</a:t>
          </a:r>
          <a:endParaRPr lang="ru-RU" dirty="0"/>
        </a:p>
      </dgm:t>
    </dgm:pt>
    <dgm:pt modelId="{A0410493-16E2-4023-BE9E-81ECD12EDB7B}" type="parTrans" cxnId="{BD4E82A6-FC59-454F-BA99-450CF5C178F7}">
      <dgm:prSet/>
      <dgm:spPr/>
      <dgm:t>
        <a:bodyPr/>
        <a:lstStyle/>
        <a:p>
          <a:endParaRPr lang="ru-RU"/>
        </a:p>
      </dgm:t>
    </dgm:pt>
    <dgm:pt modelId="{FD243F40-99AC-4825-88F7-99B6FC0C3C05}" type="sibTrans" cxnId="{BD4E82A6-FC59-454F-BA99-450CF5C178F7}">
      <dgm:prSet/>
      <dgm:spPr/>
      <dgm:t>
        <a:bodyPr/>
        <a:lstStyle/>
        <a:p>
          <a:endParaRPr lang="ru-RU"/>
        </a:p>
      </dgm:t>
    </dgm:pt>
    <dgm:pt modelId="{7C5344A0-6AF5-4880-90FD-C4A254D4358B}" type="pres">
      <dgm:prSet presAssocID="{589669C3-0556-4811-8435-8DC6F211730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8EE5765-8863-4570-9B11-CFCBF76E0D03}" type="pres">
      <dgm:prSet presAssocID="{589669C3-0556-4811-8435-8DC6F2117308}" presName="dummyMaxCanvas" presStyleCnt="0">
        <dgm:presLayoutVars/>
      </dgm:prSet>
      <dgm:spPr/>
      <dgm:t>
        <a:bodyPr/>
        <a:lstStyle/>
        <a:p>
          <a:endParaRPr lang="ru-RU"/>
        </a:p>
      </dgm:t>
    </dgm:pt>
    <dgm:pt modelId="{DB8B9040-6502-42A9-B629-9E3BD24734F4}" type="pres">
      <dgm:prSet presAssocID="{589669C3-0556-4811-8435-8DC6F211730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43F4B1-352A-479B-8A49-0D917557ECB8}" type="pres">
      <dgm:prSet presAssocID="{589669C3-0556-4811-8435-8DC6F211730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CE9836C-F17D-498E-B3F8-B8E8BC4548A2}" type="pres">
      <dgm:prSet presAssocID="{589669C3-0556-4811-8435-8DC6F211730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D9B584-319E-44BF-A5EA-7F8EE4C944B3}" type="pres">
      <dgm:prSet presAssocID="{589669C3-0556-4811-8435-8DC6F211730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46379F-B219-4086-9F02-0B25BC910151}" type="pres">
      <dgm:prSet presAssocID="{589669C3-0556-4811-8435-8DC6F211730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2D741C-F5B9-4F7E-8E8E-6434C4B8F1F3}" type="pres">
      <dgm:prSet presAssocID="{589669C3-0556-4811-8435-8DC6F211730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008B0D-6BEF-4DAC-9FAC-E03564E3C795}" type="pres">
      <dgm:prSet presAssocID="{589669C3-0556-4811-8435-8DC6F211730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C5C615-4CB2-4D1F-BF71-98C0B8BEAFA3}" type="pres">
      <dgm:prSet presAssocID="{589669C3-0556-4811-8435-8DC6F211730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74FA29-95EA-4366-AB27-E1D77995088C}" type="pres">
      <dgm:prSet presAssocID="{589669C3-0556-4811-8435-8DC6F211730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FEA60B-5D11-40A7-9B80-ADF6EF209359}" type="pres">
      <dgm:prSet presAssocID="{589669C3-0556-4811-8435-8DC6F211730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9C3E24-E378-4BE7-A67D-2378CCB9411C}" type="pres">
      <dgm:prSet presAssocID="{589669C3-0556-4811-8435-8DC6F211730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77180BF-20E7-470B-9C7D-A8FF60FADC00}" srcId="{589669C3-0556-4811-8435-8DC6F2117308}" destId="{BF039D08-F517-406A-8030-7E8C75D9C56A}" srcOrd="1" destOrd="0" parTransId="{C5F52DD6-EDB6-441C-BD2E-4942FD6035D2}" sibTransId="{A8F0B7E0-21C6-44B5-AD0E-3CF6C46CB5BC}"/>
    <dgm:cxn modelId="{124DFD86-A212-4B60-A02E-23E167D71815}" srcId="{589669C3-0556-4811-8435-8DC6F2117308}" destId="{BA91F207-F22F-47A8-AEB3-657E3D4DF175}" srcOrd="0" destOrd="0" parTransId="{75938274-C983-46ED-86F3-3237B564312C}" sibTransId="{BA8CC409-EC4B-41A6-90C1-BBAEE249D321}"/>
    <dgm:cxn modelId="{6AF89E0E-52F9-4B21-959D-3AC618B09752}" type="presOf" srcId="{BA91F207-F22F-47A8-AEB3-657E3D4DF175}" destId="{A8C5C615-4CB2-4D1F-BF71-98C0B8BEAFA3}" srcOrd="1" destOrd="0" presId="urn:microsoft.com/office/officeart/2005/8/layout/vProcess5"/>
    <dgm:cxn modelId="{1E35D47C-A8CB-4CD6-93E2-05D571AA0DDD}" type="presOf" srcId="{BA91F207-F22F-47A8-AEB3-657E3D4DF175}" destId="{DB8B9040-6502-42A9-B629-9E3BD24734F4}" srcOrd="0" destOrd="0" presId="urn:microsoft.com/office/officeart/2005/8/layout/vProcess5"/>
    <dgm:cxn modelId="{E38A57A5-1126-4F34-8390-923D80FA71DC}" type="presOf" srcId="{A8F0B7E0-21C6-44B5-AD0E-3CF6C46CB5BC}" destId="{182D741C-F5B9-4F7E-8E8E-6434C4B8F1F3}" srcOrd="0" destOrd="0" presId="urn:microsoft.com/office/officeart/2005/8/layout/vProcess5"/>
    <dgm:cxn modelId="{EDA7FC20-7BF0-4A86-B5A7-A1C565F81A81}" type="presOf" srcId="{851E0429-CD16-4C71-9701-9DD95DF1F901}" destId="{289C3E24-E378-4BE7-A67D-2378CCB9411C}" srcOrd="1" destOrd="0" presId="urn:microsoft.com/office/officeart/2005/8/layout/vProcess5"/>
    <dgm:cxn modelId="{48EBA242-6AF3-4688-A4D9-C0876ECC9E60}" type="presOf" srcId="{BF039D08-F517-406A-8030-7E8C75D9C56A}" destId="{FF43F4B1-352A-479B-8A49-0D917557ECB8}" srcOrd="0" destOrd="0" presId="urn:microsoft.com/office/officeart/2005/8/layout/vProcess5"/>
    <dgm:cxn modelId="{A350125E-7574-421F-B15E-57A1AE864EF9}" type="presOf" srcId="{BF039D08-F517-406A-8030-7E8C75D9C56A}" destId="{CF74FA29-95EA-4366-AB27-E1D77995088C}" srcOrd="1" destOrd="0" presId="urn:microsoft.com/office/officeart/2005/8/layout/vProcess5"/>
    <dgm:cxn modelId="{30A8D2C6-3ABC-487B-AFC6-6D236E868949}" type="presOf" srcId="{BA8CC409-EC4B-41A6-90C1-BBAEE249D321}" destId="{9A46379F-B219-4086-9F02-0B25BC910151}" srcOrd="0" destOrd="0" presId="urn:microsoft.com/office/officeart/2005/8/layout/vProcess5"/>
    <dgm:cxn modelId="{23590C0F-166D-41CF-A11B-BB4CE1C2183D}" srcId="{589669C3-0556-4811-8435-8DC6F2117308}" destId="{82144FA0-15C4-4A7C-B2C3-8B1C934D16E6}" srcOrd="2" destOrd="0" parTransId="{B3545418-7AB7-4A5C-BD61-1576E517D693}" sibTransId="{BA425010-0720-4713-8E39-85BE8CFECA96}"/>
    <dgm:cxn modelId="{57044F5F-2C77-41B6-84EE-7124A349E208}" type="presOf" srcId="{851E0429-CD16-4C71-9701-9DD95DF1F901}" destId="{8ED9B584-319E-44BF-A5EA-7F8EE4C944B3}" srcOrd="0" destOrd="0" presId="urn:microsoft.com/office/officeart/2005/8/layout/vProcess5"/>
    <dgm:cxn modelId="{54ED8F80-8831-46BD-9B48-AEC97B96AB8E}" type="presOf" srcId="{82144FA0-15C4-4A7C-B2C3-8B1C934D16E6}" destId="{FCE9836C-F17D-498E-B3F8-B8E8BC4548A2}" srcOrd="0" destOrd="0" presId="urn:microsoft.com/office/officeart/2005/8/layout/vProcess5"/>
    <dgm:cxn modelId="{DAFE40CE-18A7-404E-9846-A0D4FF80CA2C}" type="presOf" srcId="{82144FA0-15C4-4A7C-B2C3-8B1C934D16E6}" destId="{75FEA60B-5D11-40A7-9B80-ADF6EF209359}" srcOrd="1" destOrd="0" presId="urn:microsoft.com/office/officeart/2005/8/layout/vProcess5"/>
    <dgm:cxn modelId="{BD4E82A6-FC59-454F-BA99-450CF5C178F7}" srcId="{589669C3-0556-4811-8435-8DC6F2117308}" destId="{851E0429-CD16-4C71-9701-9DD95DF1F901}" srcOrd="3" destOrd="0" parTransId="{A0410493-16E2-4023-BE9E-81ECD12EDB7B}" sibTransId="{FD243F40-99AC-4825-88F7-99B6FC0C3C05}"/>
    <dgm:cxn modelId="{87F0F128-0E65-4358-98C4-A84BAF5304F5}" type="presOf" srcId="{BA425010-0720-4713-8E39-85BE8CFECA96}" destId="{E6008B0D-6BEF-4DAC-9FAC-E03564E3C795}" srcOrd="0" destOrd="0" presId="urn:microsoft.com/office/officeart/2005/8/layout/vProcess5"/>
    <dgm:cxn modelId="{1F28A4F3-1B1E-45BB-8438-D6D0183E477F}" type="presOf" srcId="{589669C3-0556-4811-8435-8DC6F2117308}" destId="{7C5344A0-6AF5-4880-90FD-C4A254D4358B}" srcOrd="0" destOrd="0" presId="urn:microsoft.com/office/officeart/2005/8/layout/vProcess5"/>
    <dgm:cxn modelId="{4CD2ED75-4E33-46BC-936D-807ED7F2193B}" type="presParOf" srcId="{7C5344A0-6AF5-4880-90FD-C4A254D4358B}" destId="{48EE5765-8863-4570-9B11-CFCBF76E0D03}" srcOrd="0" destOrd="0" presId="urn:microsoft.com/office/officeart/2005/8/layout/vProcess5"/>
    <dgm:cxn modelId="{8537FC80-66BA-41A7-847C-7CA1CE50944A}" type="presParOf" srcId="{7C5344A0-6AF5-4880-90FD-C4A254D4358B}" destId="{DB8B9040-6502-42A9-B629-9E3BD24734F4}" srcOrd="1" destOrd="0" presId="urn:microsoft.com/office/officeart/2005/8/layout/vProcess5"/>
    <dgm:cxn modelId="{50EABB02-E73D-45DE-A301-59DB97033479}" type="presParOf" srcId="{7C5344A0-6AF5-4880-90FD-C4A254D4358B}" destId="{FF43F4B1-352A-479B-8A49-0D917557ECB8}" srcOrd="2" destOrd="0" presId="urn:microsoft.com/office/officeart/2005/8/layout/vProcess5"/>
    <dgm:cxn modelId="{AE008346-C992-460E-8982-C42411829161}" type="presParOf" srcId="{7C5344A0-6AF5-4880-90FD-C4A254D4358B}" destId="{FCE9836C-F17D-498E-B3F8-B8E8BC4548A2}" srcOrd="3" destOrd="0" presId="urn:microsoft.com/office/officeart/2005/8/layout/vProcess5"/>
    <dgm:cxn modelId="{98A104BD-CDEC-495A-9F45-7E375714BB56}" type="presParOf" srcId="{7C5344A0-6AF5-4880-90FD-C4A254D4358B}" destId="{8ED9B584-319E-44BF-A5EA-7F8EE4C944B3}" srcOrd="4" destOrd="0" presId="urn:microsoft.com/office/officeart/2005/8/layout/vProcess5"/>
    <dgm:cxn modelId="{A1A4E48E-4D31-4741-8CA7-D69AB386EE81}" type="presParOf" srcId="{7C5344A0-6AF5-4880-90FD-C4A254D4358B}" destId="{9A46379F-B219-4086-9F02-0B25BC910151}" srcOrd="5" destOrd="0" presId="urn:microsoft.com/office/officeart/2005/8/layout/vProcess5"/>
    <dgm:cxn modelId="{0B23B493-EEF2-4828-90F4-E8336347E23C}" type="presParOf" srcId="{7C5344A0-6AF5-4880-90FD-C4A254D4358B}" destId="{182D741C-F5B9-4F7E-8E8E-6434C4B8F1F3}" srcOrd="6" destOrd="0" presId="urn:microsoft.com/office/officeart/2005/8/layout/vProcess5"/>
    <dgm:cxn modelId="{39AF9524-F22A-4CFE-A31C-4260EF1EF752}" type="presParOf" srcId="{7C5344A0-6AF5-4880-90FD-C4A254D4358B}" destId="{E6008B0D-6BEF-4DAC-9FAC-E03564E3C795}" srcOrd="7" destOrd="0" presId="urn:microsoft.com/office/officeart/2005/8/layout/vProcess5"/>
    <dgm:cxn modelId="{EABAE2A6-FA8F-46FC-A9DE-0703B512E6DE}" type="presParOf" srcId="{7C5344A0-6AF5-4880-90FD-C4A254D4358B}" destId="{A8C5C615-4CB2-4D1F-BF71-98C0B8BEAFA3}" srcOrd="8" destOrd="0" presId="urn:microsoft.com/office/officeart/2005/8/layout/vProcess5"/>
    <dgm:cxn modelId="{9201F0A6-40DB-4C0E-84E9-7C64563F44B3}" type="presParOf" srcId="{7C5344A0-6AF5-4880-90FD-C4A254D4358B}" destId="{CF74FA29-95EA-4366-AB27-E1D77995088C}" srcOrd="9" destOrd="0" presId="urn:microsoft.com/office/officeart/2005/8/layout/vProcess5"/>
    <dgm:cxn modelId="{E31381D9-2E61-4D18-A952-68B0433EDD82}" type="presParOf" srcId="{7C5344A0-6AF5-4880-90FD-C4A254D4358B}" destId="{75FEA60B-5D11-40A7-9B80-ADF6EF209359}" srcOrd="10" destOrd="0" presId="urn:microsoft.com/office/officeart/2005/8/layout/vProcess5"/>
    <dgm:cxn modelId="{B3018FC2-EAD0-4E5C-95D2-050ACB1CD9DF}" type="presParOf" srcId="{7C5344A0-6AF5-4880-90FD-C4A254D4358B}" destId="{289C3E24-E378-4BE7-A67D-2378CCB9411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CF1FC-FCEE-4114-85E4-017F2812AC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0953E1-E178-442D-806D-D9A6CA01325E}">
      <dgm:prSet phldrT="[Текст]"/>
      <dgm:spPr/>
      <dgm:t>
        <a:bodyPr/>
        <a:lstStyle/>
        <a:p>
          <a:r>
            <a:rPr lang="ru-RU" dirty="0" smtClean="0"/>
            <a:t>Бурение</a:t>
          </a:r>
          <a:endParaRPr lang="ru-RU" dirty="0"/>
        </a:p>
      </dgm:t>
    </dgm:pt>
    <dgm:pt modelId="{22ED608E-0E8D-469E-9605-8D72ECBFC4CF}" type="parTrans" cxnId="{9E5902E8-FE1F-462D-808B-9C3A526F7730}">
      <dgm:prSet/>
      <dgm:spPr/>
      <dgm:t>
        <a:bodyPr/>
        <a:lstStyle/>
        <a:p>
          <a:endParaRPr lang="ru-RU"/>
        </a:p>
      </dgm:t>
    </dgm:pt>
    <dgm:pt modelId="{24E1E958-998C-47C0-8EC7-23BF781C9E35}" type="sibTrans" cxnId="{9E5902E8-FE1F-462D-808B-9C3A526F7730}">
      <dgm:prSet/>
      <dgm:spPr/>
      <dgm:t>
        <a:bodyPr/>
        <a:lstStyle/>
        <a:p>
          <a:endParaRPr lang="ru-RU"/>
        </a:p>
      </dgm:t>
    </dgm:pt>
    <dgm:pt modelId="{E10A9042-16CE-4E29-9E0E-BE96D62F5BC7}">
      <dgm:prSet phldrT="[Текст]"/>
      <dgm:spPr/>
      <dgm:t>
        <a:bodyPr/>
        <a:lstStyle/>
        <a:p>
          <a:r>
            <a:rPr lang="ru-RU" dirty="0" smtClean="0"/>
            <a:t>ГРП</a:t>
          </a:r>
          <a:endParaRPr lang="ru-RU" dirty="0"/>
        </a:p>
      </dgm:t>
    </dgm:pt>
    <dgm:pt modelId="{F5A5E8E4-B6A9-42F1-B2B6-605845AEFF53}" type="parTrans" cxnId="{7DA037AF-E7D6-41D6-9AE8-3869B7CE3AE0}">
      <dgm:prSet/>
      <dgm:spPr/>
      <dgm:t>
        <a:bodyPr/>
        <a:lstStyle/>
        <a:p>
          <a:endParaRPr lang="ru-RU"/>
        </a:p>
      </dgm:t>
    </dgm:pt>
    <dgm:pt modelId="{7616705A-5341-454B-9FB2-68555088337B}" type="sibTrans" cxnId="{7DA037AF-E7D6-41D6-9AE8-3869B7CE3AE0}">
      <dgm:prSet/>
      <dgm:spPr/>
      <dgm:t>
        <a:bodyPr/>
        <a:lstStyle/>
        <a:p>
          <a:endParaRPr lang="ru-RU"/>
        </a:p>
      </dgm:t>
    </dgm:pt>
    <dgm:pt modelId="{C441BAD3-697F-44E9-8C61-6F62A991F851}">
      <dgm:prSet phldrT="[Текст]"/>
      <dgm:spPr/>
      <dgm:t>
        <a:bodyPr/>
        <a:lstStyle/>
        <a:p>
          <a:r>
            <a:rPr lang="ru-RU" dirty="0" smtClean="0"/>
            <a:t>Работа с пластом(</a:t>
          </a:r>
          <a:r>
            <a:rPr lang="ru-RU" dirty="0" err="1" smtClean="0"/>
            <a:t>дострелы</a:t>
          </a:r>
          <a:r>
            <a:rPr lang="ru-RU" dirty="0" smtClean="0"/>
            <a:t>, отказы)</a:t>
          </a:r>
          <a:endParaRPr lang="ru-RU" dirty="0"/>
        </a:p>
      </dgm:t>
    </dgm:pt>
    <dgm:pt modelId="{6B3D33A0-5BBB-43B2-A1ED-9D872EE20814}" type="parTrans" cxnId="{DEB4475E-C7BC-4585-A346-A7E42C8EE231}">
      <dgm:prSet/>
      <dgm:spPr/>
      <dgm:t>
        <a:bodyPr/>
        <a:lstStyle/>
        <a:p>
          <a:endParaRPr lang="ru-RU"/>
        </a:p>
      </dgm:t>
    </dgm:pt>
    <dgm:pt modelId="{0E17CA4F-FD08-440D-B90A-F5859CB203A0}" type="sibTrans" cxnId="{DEB4475E-C7BC-4585-A346-A7E42C8EE231}">
      <dgm:prSet/>
      <dgm:spPr/>
      <dgm:t>
        <a:bodyPr/>
        <a:lstStyle/>
        <a:p>
          <a:endParaRPr lang="ru-RU"/>
        </a:p>
      </dgm:t>
    </dgm:pt>
    <dgm:pt modelId="{5F517CB6-EE78-4E20-98B5-1B6AE70CF748}">
      <dgm:prSet/>
      <dgm:spPr/>
      <dgm:t>
        <a:bodyPr/>
        <a:lstStyle/>
        <a:p>
          <a:r>
            <a:rPr lang="ru-RU" dirty="0" smtClean="0"/>
            <a:t>Изменение режимов</a:t>
          </a:r>
          <a:endParaRPr lang="ru-RU" dirty="0"/>
        </a:p>
      </dgm:t>
    </dgm:pt>
    <dgm:pt modelId="{8FACAE90-AD48-47B3-ADFB-8DECDBDD576A}" type="parTrans" cxnId="{009A889F-0453-417E-AB81-9D1224B0FD7C}">
      <dgm:prSet/>
      <dgm:spPr/>
      <dgm:t>
        <a:bodyPr/>
        <a:lstStyle/>
        <a:p>
          <a:endParaRPr lang="ru-RU"/>
        </a:p>
      </dgm:t>
    </dgm:pt>
    <dgm:pt modelId="{E39F5C49-B744-49D9-81FF-B0D3A27DECAE}" type="sibTrans" cxnId="{009A889F-0453-417E-AB81-9D1224B0FD7C}">
      <dgm:prSet/>
      <dgm:spPr/>
      <dgm:t>
        <a:bodyPr/>
        <a:lstStyle/>
        <a:p>
          <a:endParaRPr lang="ru-RU"/>
        </a:p>
      </dgm:t>
    </dgm:pt>
    <dgm:pt modelId="{1B75C594-9E79-48EE-9F04-25F0B435749F}" type="pres">
      <dgm:prSet presAssocID="{26ACF1FC-FCEE-4114-85E4-017F2812AC37}" presName="Name0" presStyleCnt="0">
        <dgm:presLayoutVars>
          <dgm:chMax val="7"/>
          <dgm:chPref val="7"/>
          <dgm:dir/>
        </dgm:presLayoutVars>
      </dgm:prSet>
      <dgm:spPr/>
    </dgm:pt>
    <dgm:pt modelId="{02A3AF31-5163-4B97-A394-5D65CDE3FED4}" type="pres">
      <dgm:prSet presAssocID="{26ACF1FC-FCEE-4114-85E4-017F2812AC37}" presName="Name1" presStyleCnt="0"/>
      <dgm:spPr/>
    </dgm:pt>
    <dgm:pt modelId="{C8256458-D69E-466B-A39A-B0F3D41C3D66}" type="pres">
      <dgm:prSet presAssocID="{26ACF1FC-FCEE-4114-85E4-017F2812AC37}" presName="cycle" presStyleCnt="0"/>
      <dgm:spPr/>
    </dgm:pt>
    <dgm:pt modelId="{4DD1A680-7D06-40A3-8528-A27F0D6F852F}" type="pres">
      <dgm:prSet presAssocID="{26ACF1FC-FCEE-4114-85E4-017F2812AC37}" presName="srcNode" presStyleLbl="node1" presStyleIdx="0" presStyleCnt="4"/>
      <dgm:spPr/>
    </dgm:pt>
    <dgm:pt modelId="{B586546A-9C21-4B38-B549-9415CB41362C}" type="pres">
      <dgm:prSet presAssocID="{26ACF1FC-FCEE-4114-85E4-017F2812AC37}" presName="conn" presStyleLbl="parChTrans1D2" presStyleIdx="0" presStyleCnt="1"/>
      <dgm:spPr/>
    </dgm:pt>
    <dgm:pt modelId="{BC75878B-2ED7-4AD9-9C5F-53F9B7EC1297}" type="pres">
      <dgm:prSet presAssocID="{26ACF1FC-FCEE-4114-85E4-017F2812AC37}" presName="extraNode" presStyleLbl="node1" presStyleIdx="0" presStyleCnt="4"/>
      <dgm:spPr/>
    </dgm:pt>
    <dgm:pt modelId="{899CDB50-60C9-4840-AAD2-6F7B4B92DE83}" type="pres">
      <dgm:prSet presAssocID="{26ACF1FC-FCEE-4114-85E4-017F2812AC37}" presName="dstNode" presStyleLbl="node1" presStyleIdx="0" presStyleCnt="4"/>
      <dgm:spPr/>
    </dgm:pt>
    <dgm:pt modelId="{F753A4E7-7973-4060-8E28-DCD51C36D8BF}" type="pres">
      <dgm:prSet presAssocID="{EE0953E1-E178-442D-806D-D9A6CA01325E}" presName="text_1" presStyleLbl="node1" presStyleIdx="0" presStyleCnt="4">
        <dgm:presLayoutVars>
          <dgm:bulletEnabled val="1"/>
        </dgm:presLayoutVars>
      </dgm:prSet>
      <dgm:spPr/>
    </dgm:pt>
    <dgm:pt modelId="{A03780FC-00B9-4E8A-B7DD-85FA3AF0624C}" type="pres">
      <dgm:prSet presAssocID="{EE0953E1-E178-442D-806D-D9A6CA01325E}" presName="accent_1" presStyleCnt="0"/>
      <dgm:spPr/>
    </dgm:pt>
    <dgm:pt modelId="{E81B284C-203D-4C81-BD61-E3B8786A0FE2}" type="pres">
      <dgm:prSet presAssocID="{EE0953E1-E178-442D-806D-D9A6CA01325E}" presName="accentRepeatNode" presStyleLbl="solidFgAcc1" presStyleIdx="0" presStyleCnt="4"/>
      <dgm:spPr/>
    </dgm:pt>
    <dgm:pt modelId="{A761B648-804C-4D90-AE7B-709E2EA4FF58}" type="pres">
      <dgm:prSet presAssocID="{E10A9042-16CE-4E29-9E0E-BE96D62F5BC7}" presName="text_2" presStyleLbl="node1" presStyleIdx="1" presStyleCnt="4">
        <dgm:presLayoutVars>
          <dgm:bulletEnabled val="1"/>
        </dgm:presLayoutVars>
      </dgm:prSet>
      <dgm:spPr/>
    </dgm:pt>
    <dgm:pt modelId="{389A2FE3-9AB2-4DC3-B132-19BC2FE204B5}" type="pres">
      <dgm:prSet presAssocID="{E10A9042-16CE-4E29-9E0E-BE96D62F5BC7}" presName="accent_2" presStyleCnt="0"/>
      <dgm:spPr/>
    </dgm:pt>
    <dgm:pt modelId="{8450154F-AE7C-4034-8805-1DFE8609DCDD}" type="pres">
      <dgm:prSet presAssocID="{E10A9042-16CE-4E29-9E0E-BE96D62F5BC7}" presName="accentRepeatNode" presStyleLbl="solidFgAcc1" presStyleIdx="1" presStyleCnt="4"/>
      <dgm:spPr/>
    </dgm:pt>
    <dgm:pt modelId="{4E769861-E4EA-48EB-8B7B-7A902CC17359}" type="pres">
      <dgm:prSet presAssocID="{C441BAD3-697F-44E9-8C61-6F62A991F85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65128B-4197-4CBD-8E55-78671FA405EA}" type="pres">
      <dgm:prSet presAssocID="{C441BAD3-697F-44E9-8C61-6F62A991F851}" presName="accent_3" presStyleCnt="0"/>
      <dgm:spPr/>
    </dgm:pt>
    <dgm:pt modelId="{ACAC46DE-E2C8-43C7-8EED-2BD5FCD7E094}" type="pres">
      <dgm:prSet presAssocID="{C441BAD3-697F-44E9-8C61-6F62A991F851}" presName="accentRepeatNode" presStyleLbl="solidFgAcc1" presStyleIdx="2" presStyleCnt="4"/>
      <dgm:spPr/>
    </dgm:pt>
    <dgm:pt modelId="{8A6F7716-FDC6-4B14-A7DE-50F76739652D}" type="pres">
      <dgm:prSet presAssocID="{5F517CB6-EE78-4E20-98B5-1B6AE70CF74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5CD259-5C45-4C78-AC88-79D38DD10730}" type="pres">
      <dgm:prSet presAssocID="{5F517CB6-EE78-4E20-98B5-1B6AE70CF748}" presName="accent_4" presStyleCnt="0"/>
      <dgm:spPr/>
    </dgm:pt>
    <dgm:pt modelId="{0BDDE9C7-1484-4B4A-9DA0-72236C45C393}" type="pres">
      <dgm:prSet presAssocID="{5F517CB6-EE78-4E20-98B5-1B6AE70CF748}" presName="accentRepeatNode" presStyleLbl="solidFgAcc1" presStyleIdx="3" presStyleCnt="4"/>
      <dgm:spPr/>
    </dgm:pt>
  </dgm:ptLst>
  <dgm:cxnLst>
    <dgm:cxn modelId="{18BD5958-2945-46F8-A0C7-DB5F999DFCC2}" type="presOf" srcId="{C441BAD3-697F-44E9-8C61-6F62A991F851}" destId="{4E769861-E4EA-48EB-8B7B-7A902CC17359}" srcOrd="0" destOrd="0" presId="urn:microsoft.com/office/officeart/2008/layout/VerticalCurvedList"/>
    <dgm:cxn modelId="{B743FF4A-43AF-4A68-9206-37D2AF648713}" type="presOf" srcId="{26ACF1FC-FCEE-4114-85E4-017F2812AC37}" destId="{1B75C594-9E79-48EE-9F04-25F0B435749F}" srcOrd="0" destOrd="0" presId="urn:microsoft.com/office/officeart/2008/layout/VerticalCurvedList"/>
    <dgm:cxn modelId="{7DA037AF-E7D6-41D6-9AE8-3869B7CE3AE0}" srcId="{26ACF1FC-FCEE-4114-85E4-017F2812AC37}" destId="{E10A9042-16CE-4E29-9E0E-BE96D62F5BC7}" srcOrd="1" destOrd="0" parTransId="{F5A5E8E4-B6A9-42F1-B2B6-605845AEFF53}" sibTransId="{7616705A-5341-454B-9FB2-68555088337B}"/>
    <dgm:cxn modelId="{9E5902E8-FE1F-462D-808B-9C3A526F7730}" srcId="{26ACF1FC-FCEE-4114-85E4-017F2812AC37}" destId="{EE0953E1-E178-442D-806D-D9A6CA01325E}" srcOrd="0" destOrd="0" parTransId="{22ED608E-0E8D-469E-9605-8D72ECBFC4CF}" sibTransId="{24E1E958-998C-47C0-8EC7-23BF781C9E35}"/>
    <dgm:cxn modelId="{DEB4475E-C7BC-4585-A346-A7E42C8EE231}" srcId="{26ACF1FC-FCEE-4114-85E4-017F2812AC37}" destId="{C441BAD3-697F-44E9-8C61-6F62A991F851}" srcOrd="2" destOrd="0" parTransId="{6B3D33A0-5BBB-43B2-A1ED-9D872EE20814}" sibTransId="{0E17CA4F-FD08-440D-B90A-F5859CB203A0}"/>
    <dgm:cxn modelId="{A4DB9FFD-0009-4C14-A4B7-642A4DE64900}" type="presOf" srcId="{24E1E958-998C-47C0-8EC7-23BF781C9E35}" destId="{B586546A-9C21-4B38-B549-9415CB41362C}" srcOrd="0" destOrd="0" presId="urn:microsoft.com/office/officeart/2008/layout/VerticalCurvedList"/>
    <dgm:cxn modelId="{4451B8BA-F8AF-464B-B692-5B2AF2B3257C}" type="presOf" srcId="{5F517CB6-EE78-4E20-98B5-1B6AE70CF748}" destId="{8A6F7716-FDC6-4B14-A7DE-50F76739652D}" srcOrd="0" destOrd="0" presId="urn:microsoft.com/office/officeart/2008/layout/VerticalCurvedList"/>
    <dgm:cxn modelId="{009A889F-0453-417E-AB81-9D1224B0FD7C}" srcId="{26ACF1FC-FCEE-4114-85E4-017F2812AC37}" destId="{5F517CB6-EE78-4E20-98B5-1B6AE70CF748}" srcOrd="3" destOrd="0" parTransId="{8FACAE90-AD48-47B3-ADFB-8DECDBDD576A}" sibTransId="{E39F5C49-B744-49D9-81FF-B0D3A27DECAE}"/>
    <dgm:cxn modelId="{8EF855B0-CEA4-4528-9E33-5D8C5616AF63}" type="presOf" srcId="{EE0953E1-E178-442D-806D-D9A6CA01325E}" destId="{F753A4E7-7973-4060-8E28-DCD51C36D8BF}" srcOrd="0" destOrd="0" presId="urn:microsoft.com/office/officeart/2008/layout/VerticalCurvedList"/>
    <dgm:cxn modelId="{7196EA50-ED49-4CE6-90FB-845DCCADE820}" type="presOf" srcId="{E10A9042-16CE-4E29-9E0E-BE96D62F5BC7}" destId="{A761B648-804C-4D90-AE7B-709E2EA4FF58}" srcOrd="0" destOrd="0" presId="urn:microsoft.com/office/officeart/2008/layout/VerticalCurvedList"/>
    <dgm:cxn modelId="{812A86A6-416F-4AE7-87DB-1DE16EFE4BCD}" type="presParOf" srcId="{1B75C594-9E79-48EE-9F04-25F0B435749F}" destId="{02A3AF31-5163-4B97-A394-5D65CDE3FED4}" srcOrd="0" destOrd="0" presId="urn:microsoft.com/office/officeart/2008/layout/VerticalCurvedList"/>
    <dgm:cxn modelId="{6F1E6FDC-9F53-4880-A375-4CD07F05B792}" type="presParOf" srcId="{02A3AF31-5163-4B97-A394-5D65CDE3FED4}" destId="{C8256458-D69E-466B-A39A-B0F3D41C3D66}" srcOrd="0" destOrd="0" presId="urn:microsoft.com/office/officeart/2008/layout/VerticalCurvedList"/>
    <dgm:cxn modelId="{97D84363-82F6-4B4F-AB46-44553DC79648}" type="presParOf" srcId="{C8256458-D69E-466B-A39A-B0F3D41C3D66}" destId="{4DD1A680-7D06-40A3-8528-A27F0D6F852F}" srcOrd="0" destOrd="0" presId="urn:microsoft.com/office/officeart/2008/layout/VerticalCurvedList"/>
    <dgm:cxn modelId="{58993E0F-2586-428D-9B72-D99502AE1D28}" type="presParOf" srcId="{C8256458-D69E-466B-A39A-B0F3D41C3D66}" destId="{B586546A-9C21-4B38-B549-9415CB41362C}" srcOrd="1" destOrd="0" presId="urn:microsoft.com/office/officeart/2008/layout/VerticalCurvedList"/>
    <dgm:cxn modelId="{390BB5E2-C8CB-4DC9-A254-A1239F180D4B}" type="presParOf" srcId="{C8256458-D69E-466B-A39A-B0F3D41C3D66}" destId="{BC75878B-2ED7-4AD9-9C5F-53F9B7EC1297}" srcOrd="2" destOrd="0" presId="urn:microsoft.com/office/officeart/2008/layout/VerticalCurvedList"/>
    <dgm:cxn modelId="{13DC053D-45B1-4E92-85DD-F7C560B30020}" type="presParOf" srcId="{C8256458-D69E-466B-A39A-B0F3D41C3D66}" destId="{899CDB50-60C9-4840-AAD2-6F7B4B92DE83}" srcOrd="3" destOrd="0" presId="urn:microsoft.com/office/officeart/2008/layout/VerticalCurvedList"/>
    <dgm:cxn modelId="{F456FA05-BB7F-4CF5-87D7-CF93B4D8EBC8}" type="presParOf" srcId="{02A3AF31-5163-4B97-A394-5D65CDE3FED4}" destId="{F753A4E7-7973-4060-8E28-DCD51C36D8BF}" srcOrd="1" destOrd="0" presId="urn:microsoft.com/office/officeart/2008/layout/VerticalCurvedList"/>
    <dgm:cxn modelId="{7325E921-6036-4291-BD09-B4E7DCDDE557}" type="presParOf" srcId="{02A3AF31-5163-4B97-A394-5D65CDE3FED4}" destId="{A03780FC-00B9-4E8A-B7DD-85FA3AF0624C}" srcOrd="2" destOrd="0" presId="urn:microsoft.com/office/officeart/2008/layout/VerticalCurvedList"/>
    <dgm:cxn modelId="{EFF6C2FA-A954-46DF-8CC3-FC6AB73B0B29}" type="presParOf" srcId="{A03780FC-00B9-4E8A-B7DD-85FA3AF0624C}" destId="{E81B284C-203D-4C81-BD61-E3B8786A0FE2}" srcOrd="0" destOrd="0" presId="urn:microsoft.com/office/officeart/2008/layout/VerticalCurvedList"/>
    <dgm:cxn modelId="{DF7EF2A5-8660-42F9-A7A7-A53EAA6B1617}" type="presParOf" srcId="{02A3AF31-5163-4B97-A394-5D65CDE3FED4}" destId="{A761B648-804C-4D90-AE7B-709E2EA4FF58}" srcOrd="3" destOrd="0" presId="urn:microsoft.com/office/officeart/2008/layout/VerticalCurvedList"/>
    <dgm:cxn modelId="{FB7F0FA8-B032-456A-BE9B-1AE0BC3C3775}" type="presParOf" srcId="{02A3AF31-5163-4B97-A394-5D65CDE3FED4}" destId="{389A2FE3-9AB2-4DC3-B132-19BC2FE204B5}" srcOrd="4" destOrd="0" presId="urn:microsoft.com/office/officeart/2008/layout/VerticalCurvedList"/>
    <dgm:cxn modelId="{63C9CA50-C008-4208-8539-E1B24E0D3508}" type="presParOf" srcId="{389A2FE3-9AB2-4DC3-B132-19BC2FE204B5}" destId="{8450154F-AE7C-4034-8805-1DFE8609DCDD}" srcOrd="0" destOrd="0" presId="urn:microsoft.com/office/officeart/2008/layout/VerticalCurvedList"/>
    <dgm:cxn modelId="{2F94F405-CD07-4C99-80FB-208B87E9CA09}" type="presParOf" srcId="{02A3AF31-5163-4B97-A394-5D65CDE3FED4}" destId="{4E769861-E4EA-48EB-8B7B-7A902CC17359}" srcOrd="5" destOrd="0" presId="urn:microsoft.com/office/officeart/2008/layout/VerticalCurvedList"/>
    <dgm:cxn modelId="{FABB71AA-0145-4B72-A813-743FBE8C7DEC}" type="presParOf" srcId="{02A3AF31-5163-4B97-A394-5D65CDE3FED4}" destId="{3565128B-4197-4CBD-8E55-78671FA405EA}" srcOrd="6" destOrd="0" presId="urn:microsoft.com/office/officeart/2008/layout/VerticalCurvedList"/>
    <dgm:cxn modelId="{0702DE7E-7D47-4317-857F-DB159F298F8C}" type="presParOf" srcId="{3565128B-4197-4CBD-8E55-78671FA405EA}" destId="{ACAC46DE-E2C8-43C7-8EED-2BD5FCD7E094}" srcOrd="0" destOrd="0" presId="urn:microsoft.com/office/officeart/2008/layout/VerticalCurvedList"/>
    <dgm:cxn modelId="{0D5D8F1B-8285-491F-93C8-4523B244D6A3}" type="presParOf" srcId="{02A3AF31-5163-4B97-A394-5D65CDE3FED4}" destId="{8A6F7716-FDC6-4B14-A7DE-50F76739652D}" srcOrd="7" destOrd="0" presId="urn:microsoft.com/office/officeart/2008/layout/VerticalCurvedList"/>
    <dgm:cxn modelId="{8040A290-3DA3-45B8-A955-17005BF50866}" type="presParOf" srcId="{02A3AF31-5163-4B97-A394-5D65CDE3FED4}" destId="{215CD259-5C45-4C78-AC88-79D38DD10730}" srcOrd="8" destOrd="0" presId="urn:microsoft.com/office/officeart/2008/layout/VerticalCurvedList"/>
    <dgm:cxn modelId="{840F0AFB-836B-4BBA-8AA6-444BC56387A9}" type="presParOf" srcId="{215CD259-5C45-4C78-AC88-79D38DD10730}" destId="{0BDDE9C7-1484-4B4A-9DA0-72236C45C3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F26D8-B842-4DA3-B93D-C477FB185E0B}">
      <dsp:nvSpPr>
        <dsp:cNvPr id="0" name=""/>
        <dsp:cNvSpPr/>
      </dsp:nvSpPr>
      <dsp:spPr>
        <a:xfrm>
          <a:off x="0" y="303454"/>
          <a:ext cx="36095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F8E39-E6FC-465D-8D61-1470A9226B6C}">
      <dsp:nvSpPr>
        <dsp:cNvPr id="0" name=""/>
        <dsp:cNvSpPr/>
      </dsp:nvSpPr>
      <dsp:spPr>
        <a:xfrm>
          <a:off x="180475" y="37774"/>
          <a:ext cx="252666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02" tIns="0" rIns="9550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+mn-lt"/>
            </a:rPr>
            <a:t>ХИМИЧЕСКИЙ АНАЛИЗ ВОДЫ</a:t>
          </a:r>
          <a:endParaRPr lang="ru-RU" sz="1200" kern="1200" dirty="0">
            <a:latin typeface="+mn-lt"/>
          </a:endParaRPr>
        </a:p>
      </dsp:txBody>
      <dsp:txXfrm>
        <a:off x="206414" y="63713"/>
        <a:ext cx="2474784" cy="479482"/>
      </dsp:txXfrm>
    </dsp:sp>
    <dsp:sp modelId="{3672C8CB-8508-4683-882B-5FFCD776A7FE}">
      <dsp:nvSpPr>
        <dsp:cNvPr id="0" name=""/>
        <dsp:cNvSpPr/>
      </dsp:nvSpPr>
      <dsp:spPr>
        <a:xfrm>
          <a:off x="0" y="1119934"/>
          <a:ext cx="36095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0B82B-7EE0-4131-839E-D83111DB85A6}">
      <dsp:nvSpPr>
        <dsp:cNvPr id="0" name=""/>
        <dsp:cNvSpPr/>
      </dsp:nvSpPr>
      <dsp:spPr>
        <a:xfrm>
          <a:off x="180475" y="854254"/>
          <a:ext cx="252666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02" tIns="0" rIns="9550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ТЕХ РЕЖИМ</a:t>
          </a:r>
          <a:endParaRPr lang="ru-RU" sz="1200" kern="1200" dirty="0">
            <a:latin typeface="+mn-lt"/>
          </a:endParaRPr>
        </a:p>
      </dsp:txBody>
      <dsp:txXfrm>
        <a:off x="206414" y="880193"/>
        <a:ext cx="2474784" cy="479482"/>
      </dsp:txXfrm>
    </dsp:sp>
    <dsp:sp modelId="{E4611558-ABED-48A9-B24F-BF207942C400}">
      <dsp:nvSpPr>
        <dsp:cNvPr id="0" name=""/>
        <dsp:cNvSpPr/>
      </dsp:nvSpPr>
      <dsp:spPr>
        <a:xfrm>
          <a:off x="0" y="1936414"/>
          <a:ext cx="36095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BED9F-F30D-4019-A2A3-5E563F93724D}">
      <dsp:nvSpPr>
        <dsp:cNvPr id="0" name=""/>
        <dsp:cNvSpPr/>
      </dsp:nvSpPr>
      <dsp:spPr>
        <a:xfrm>
          <a:off x="180475" y="1670734"/>
          <a:ext cx="252666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02" tIns="0" rIns="9550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ГТМ</a:t>
          </a:r>
          <a:endParaRPr lang="ru-RU" sz="1200" kern="1200" dirty="0">
            <a:latin typeface="+mn-lt"/>
          </a:endParaRPr>
        </a:p>
      </dsp:txBody>
      <dsp:txXfrm>
        <a:off x="206414" y="1696673"/>
        <a:ext cx="2474784" cy="479482"/>
      </dsp:txXfrm>
    </dsp:sp>
    <dsp:sp modelId="{16D50635-C36B-4E10-92C4-A788507565CA}">
      <dsp:nvSpPr>
        <dsp:cNvPr id="0" name=""/>
        <dsp:cNvSpPr/>
      </dsp:nvSpPr>
      <dsp:spPr>
        <a:xfrm>
          <a:off x="0" y="2752894"/>
          <a:ext cx="36095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11CDC-07CE-4699-9779-8C4FAFC43150}">
      <dsp:nvSpPr>
        <dsp:cNvPr id="0" name=""/>
        <dsp:cNvSpPr/>
      </dsp:nvSpPr>
      <dsp:spPr>
        <a:xfrm>
          <a:off x="180475" y="2487214"/>
          <a:ext cx="252666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02" tIns="0" rIns="9550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+mn-lt"/>
            </a:rPr>
            <a:t>ГДИС</a:t>
          </a:r>
          <a:endParaRPr lang="ru-RU" sz="1200" kern="1200" dirty="0">
            <a:latin typeface="+mn-lt"/>
          </a:endParaRPr>
        </a:p>
      </dsp:txBody>
      <dsp:txXfrm>
        <a:off x="206414" y="2513153"/>
        <a:ext cx="2474784" cy="479482"/>
      </dsp:txXfrm>
    </dsp:sp>
    <dsp:sp modelId="{2B943A19-4A23-4BB8-8638-2155D8285788}">
      <dsp:nvSpPr>
        <dsp:cNvPr id="0" name=""/>
        <dsp:cNvSpPr/>
      </dsp:nvSpPr>
      <dsp:spPr>
        <a:xfrm>
          <a:off x="0" y="3569374"/>
          <a:ext cx="36095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5487D-1334-46EE-B4B5-22C925D5988E}">
      <dsp:nvSpPr>
        <dsp:cNvPr id="0" name=""/>
        <dsp:cNvSpPr/>
      </dsp:nvSpPr>
      <dsp:spPr>
        <a:xfrm>
          <a:off x="180475" y="3303694"/>
          <a:ext cx="252666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02" tIns="0" rIns="9550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rPr>
            <a:t>ПГИ</a:t>
          </a:r>
          <a:endParaRPr lang="ru-RU" sz="1200" kern="1200" dirty="0">
            <a:latin typeface="+mn-lt"/>
          </a:endParaRPr>
        </a:p>
      </dsp:txBody>
      <dsp:txXfrm>
        <a:off x="206414" y="3329633"/>
        <a:ext cx="247478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B9040-6502-42A9-B629-9E3BD24734F4}">
      <dsp:nvSpPr>
        <dsp:cNvPr id="0" name=""/>
        <dsp:cNvSpPr/>
      </dsp:nvSpPr>
      <dsp:spPr>
        <a:xfrm>
          <a:off x="0" y="0"/>
          <a:ext cx="2207055" cy="864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Отфильтровать пласт</a:t>
          </a:r>
          <a:endParaRPr lang="ru-RU" sz="1200" kern="1200" dirty="0"/>
        </a:p>
      </dsp:txBody>
      <dsp:txXfrm>
        <a:off x="25326" y="25326"/>
        <a:ext cx="1200912" cy="814045"/>
      </dsp:txXfrm>
    </dsp:sp>
    <dsp:sp modelId="{FF43F4B1-352A-479B-8A49-0D917557ECB8}">
      <dsp:nvSpPr>
        <dsp:cNvPr id="0" name=""/>
        <dsp:cNvSpPr/>
      </dsp:nvSpPr>
      <dsp:spPr>
        <a:xfrm>
          <a:off x="184840" y="1021914"/>
          <a:ext cx="2207055" cy="864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Отфильтровать залежь</a:t>
          </a:r>
          <a:endParaRPr lang="ru-RU" sz="1200" kern="1200" dirty="0"/>
        </a:p>
      </dsp:txBody>
      <dsp:txXfrm>
        <a:off x="210166" y="1047240"/>
        <a:ext cx="1409509" cy="814045"/>
      </dsp:txXfrm>
    </dsp:sp>
    <dsp:sp modelId="{FCE9836C-F17D-498E-B3F8-B8E8BC4548A2}">
      <dsp:nvSpPr>
        <dsp:cNvPr id="0" name=""/>
        <dsp:cNvSpPr/>
      </dsp:nvSpPr>
      <dsp:spPr>
        <a:xfrm>
          <a:off x="366922" y="2043829"/>
          <a:ext cx="2207055" cy="864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Построить набор карт, внести корректные названия</a:t>
          </a:r>
          <a:endParaRPr lang="ru-RU" sz="1200" kern="1200" dirty="0"/>
        </a:p>
      </dsp:txBody>
      <dsp:txXfrm>
        <a:off x="392248" y="2069155"/>
        <a:ext cx="1412268" cy="814045"/>
      </dsp:txXfrm>
    </dsp:sp>
    <dsp:sp modelId="{8ED9B584-319E-44BF-A5EA-7F8EE4C944B3}">
      <dsp:nvSpPr>
        <dsp:cNvPr id="0" name=""/>
        <dsp:cNvSpPr/>
      </dsp:nvSpPr>
      <dsp:spPr>
        <a:xfrm>
          <a:off x="551763" y="3065743"/>
          <a:ext cx="2207055" cy="864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Переместить карты в папку и выполнить экспорт карты из ДМ</a:t>
          </a:r>
          <a:endParaRPr lang="ru-RU" sz="1200" kern="1200" dirty="0"/>
        </a:p>
      </dsp:txBody>
      <dsp:txXfrm>
        <a:off x="577089" y="3091069"/>
        <a:ext cx="1409509" cy="814045"/>
      </dsp:txXfrm>
    </dsp:sp>
    <dsp:sp modelId="{9A46379F-B219-4086-9F02-0B25BC910151}">
      <dsp:nvSpPr>
        <dsp:cNvPr id="0" name=""/>
        <dsp:cNvSpPr/>
      </dsp:nvSpPr>
      <dsp:spPr>
        <a:xfrm>
          <a:off x="1645002" y="662279"/>
          <a:ext cx="562053" cy="5620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/>
        </a:p>
      </dsp:txBody>
      <dsp:txXfrm>
        <a:off x="1771464" y="662279"/>
        <a:ext cx="309129" cy="422945"/>
      </dsp:txXfrm>
    </dsp:sp>
    <dsp:sp modelId="{182D741C-F5B9-4F7E-8E8E-6434C4B8F1F3}">
      <dsp:nvSpPr>
        <dsp:cNvPr id="0" name=""/>
        <dsp:cNvSpPr/>
      </dsp:nvSpPr>
      <dsp:spPr>
        <a:xfrm>
          <a:off x="1829843" y="1684193"/>
          <a:ext cx="562053" cy="5620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/>
        </a:p>
      </dsp:txBody>
      <dsp:txXfrm>
        <a:off x="1956305" y="1684193"/>
        <a:ext cx="309129" cy="422945"/>
      </dsp:txXfrm>
    </dsp:sp>
    <dsp:sp modelId="{E6008B0D-6BEF-4DAC-9FAC-E03564E3C795}">
      <dsp:nvSpPr>
        <dsp:cNvPr id="0" name=""/>
        <dsp:cNvSpPr/>
      </dsp:nvSpPr>
      <dsp:spPr>
        <a:xfrm>
          <a:off x="2011925" y="2706108"/>
          <a:ext cx="562053" cy="5620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/>
        </a:p>
      </dsp:txBody>
      <dsp:txXfrm>
        <a:off x="2138387" y="2706108"/>
        <a:ext cx="309129" cy="422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6546A-9C21-4B38-B549-9415CB41362C}">
      <dsp:nvSpPr>
        <dsp:cNvPr id="0" name=""/>
        <dsp:cNvSpPr/>
      </dsp:nvSpPr>
      <dsp:spPr>
        <a:xfrm>
          <a:off x="-5041102" y="-575148"/>
          <a:ext cx="6003543" cy="6003543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3A4E7-7973-4060-8E28-DCD51C36D8BF}">
      <dsp:nvSpPr>
        <dsp:cNvPr id="0" name=""/>
        <dsp:cNvSpPr/>
      </dsp:nvSpPr>
      <dsp:spPr>
        <a:xfrm>
          <a:off x="503963" y="539979"/>
          <a:ext cx="3001722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Бурение</a:t>
          </a:r>
          <a:endParaRPr lang="ru-RU" sz="1400" kern="1200" dirty="0"/>
        </a:p>
      </dsp:txBody>
      <dsp:txXfrm>
        <a:off x="503963" y="539979"/>
        <a:ext cx="3001722" cy="685955"/>
      </dsp:txXfrm>
    </dsp:sp>
    <dsp:sp modelId="{E81B284C-203D-4C81-BD61-E3B8786A0FE2}">
      <dsp:nvSpPr>
        <dsp:cNvPr id="0" name=""/>
        <dsp:cNvSpPr/>
      </dsp:nvSpPr>
      <dsp:spPr>
        <a:xfrm>
          <a:off x="75241" y="454234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1B648-804C-4D90-AE7B-709E2EA4FF58}">
      <dsp:nvSpPr>
        <dsp:cNvPr id="0" name=""/>
        <dsp:cNvSpPr/>
      </dsp:nvSpPr>
      <dsp:spPr>
        <a:xfrm>
          <a:off x="897237" y="1569089"/>
          <a:ext cx="2608448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ГРП</a:t>
          </a:r>
          <a:endParaRPr lang="ru-RU" sz="1400" kern="1200" dirty="0"/>
        </a:p>
      </dsp:txBody>
      <dsp:txXfrm>
        <a:off x="897237" y="1569089"/>
        <a:ext cx="2608448" cy="685955"/>
      </dsp:txXfrm>
    </dsp:sp>
    <dsp:sp modelId="{8450154F-AE7C-4034-8805-1DFE8609DCDD}">
      <dsp:nvSpPr>
        <dsp:cNvPr id="0" name=""/>
        <dsp:cNvSpPr/>
      </dsp:nvSpPr>
      <dsp:spPr>
        <a:xfrm>
          <a:off x="468515" y="1483345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69861-E4EA-48EB-8B7B-7A902CC17359}">
      <dsp:nvSpPr>
        <dsp:cNvPr id="0" name=""/>
        <dsp:cNvSpPr/>
      </dsp:nvSpPr>
      <dsp:spPr>
        <a:xfrm>
          <a:off x="897237" y="2598200"/>
          <a:ext cx="2608448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Работа с пластом(</a:t>
          </a:r>
          <a:r>
            <a:rPr lang="ru-RU" sz="1400" kern="1200" dirty="0" err="1" smtClean="0"/>
            <a:t>дострелы</a:t>
          </a:r>
          <a:r>
            <a:rPr lang="ru-RU" sz="1400" kern="1200" dirty="0" smtClean="0"/>
            <a:t>, отказы)</a:t>
          </a:r>
          <a:endParaRPr lang="ru-RU" sz="1400" kern="1200" dirty="0"/>
        </a:p>
      </dsp:txBody>
      <dsp:txXfrm>
        <a:off x="897237" y="2598200"/>
        <a:ext cx="2608448" cy="685955"/>
      </dsp:txXfrm>
    </dsp:sp>
    <dsp:sp modelId="{ACAC46DE-E2C8-43C7-8EED-2BD5FCD7E094}">
      <dsp:nvSpPr>
        <dsp:cNvPr id="0" name=""/>
        <dsp:cNvSpPr/>
      </dsp:nvSpPr>
      <dsp:spPr>
        <a:xfrm>
          <a:off x="468515" y="2512456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F7716-FDC6-4B14-A7DE-50F76739652D}">
      <dsp:nvSpPr>
        <dsp:cNvPr id="0" name=""/>
        <dsp:cNvSpPr/>
      </dsp:nvSpPr>
      <dsp:spPr>
        <a:xfrm>
          <a:off x="503963" y="3627311"/>
          <a:ext cx="3001722" cy="685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77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Изменение режимов</a:t>
          </a:r>
          <a:endParaRPr lang="ru-RU" sz="1400" kern="1200" dirty="0"/>
        </a:p>
      </dsp:txBody>
      <dsp:txXfrm>
        <a:off x="503963" y="3627311"/>
        <a:ext cx="3001722" cy="685955"/>
      </dsp:txXfrm>
    </dsp:sp>
    <dsp:sp modelId="{0BDDE9C7-1484-4B4A-9DA0-72236C45C393}">
      <dsp:nvSpPr>
        <dsp:cNvPr id="0" name=""/>
        <dsp:cNvSpPr/>
      </dsp:nvSpPr>
      <dsp:spPr>
        <a:xfrm>
          <a:off x="75241" y="3541567"/>
          <a:ext cx="857443" cy="857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9D3D-C36A-4F47-BB23-D6E01990D0F1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F88F5-5732-4566-B06C-CA0E55180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8031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6E83C-5989-4C32-96F8-55EFACEA7AB0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270DA-9D14-441E-93C1-D21ADFC8D5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437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922" fontAlgn="base">
              <a:spcBef>
                <a:spcPct val="0"/>
              </a:spcBef>
              <a:spcAft>
                <a:spcPct val="0"/>
              </a:spcAft>
              <a:defRPr/>
            </a:pPr>
            <a:fld id="{9D74CC71-4D82-46BD-8B17-DA6D33FF5BB6}" type="slidenum">
              <a:rPr lang="en-GB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981922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838200"/>
            <a:ext cx="7408863" cy="4167188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59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Пузырь с данными,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превращение в некое подобие БД.</a:t>
            </a:r>
          </a:p>
          <a:p>
            <a:pPr defTabSz="944575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с форматами загружаемых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210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Начало слайда это завершение предыдущего слайда.</a:t>
            </a:r>
          </a:p>
          <a:p>
            <a:pPr defTabSz="944575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Ворфлоу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5987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Светлая тема навигатора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492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0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04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 smtClean="0"/>
          </a:p>
          <a:p>
            <a:pPr defTabSz="944575"/>
            <a:r>
              <a:rPr lang="ru-RU" dirty="0" smtClean="0"/>
              <a:t>! Тут сборка</a:t>
            </a:r>
            <a:r>
              <a:rPr lang="ru-RU" baseline="0" dirty="0" smtClean="0"/>
              <a:t> данных по скважинам по таблицам добычи, закачки и ГДИ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65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</a:t>
            </a:r>
            <a:r>
              <a:rPr lang="ru-RU" baseline="0" dirty="0"/>
              <a:t> </a:t>
            </a:r>
            <a:r>
              <a:rPr lang="ru-RU" baseline="0" dirty="0" smtClean="0"/>
              <a:t>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</p:spTree>
    <p:extLst>
      <p:ext uri="{BB962C8B-B14F-4D97-AF65-F5344CB8AC3E}">
        <p14:creationId xmlns:p14="http://schemas.microsoft.com/office/powerpoint/2010/main" val="1144663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Разделить</a:t>
            </a:r>
            <a:r>
              <a:rPr lang="ru-RU" baseline="0" dirty="0" smtClean="0"/>
              <a:t> на</a:t>
            </a:r>
            <a:r>
              <a:rPr lang="ru-RU" baseline="0" dirty="0"/>
              <a:t> </a:t>
            </a:r>
            <a:r>
              <a:rPr lang="ru-RU" baseline="0" dirty="0" smtClean="0"/>
              <a:t>2 слайда</a:t>
            </a:r>
          </a:p>
          <a:p>
            <a:pPr defTabSz="944575"/>
            <a:r>
              <a:rPr lang="ru-RU" baseline="0" dirty="0" smtClean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 smtClean="0"/>
              <a:t>2 Примеры </a:t>
            </a:r>
            <a:r>
              <a:rPr lang="ru-RU" baseline="0" dirty="0" err="1" smtClean="0"/>
              <a:t>испльзования</a:t>
            </a:r>
            <a:r>
              <a:rPr lang="ru-RU" baseline="0" dirty="0" smtClean="0"/>
              <a:t> сценариев при формировании прогнозов</a:t>
            </a:r>
          </a:p>
        </p:txBody>
      </p:sp>
    </p:spTree>
    <p:extLst>
      <p:ext uri="{BB962C8B-B14F-4D97-AF65-F5344CB8AC3E}">
        <p14:creationId xmlns:p14="http://schemas.microsoft.com/office/powerpoint/2010/main" val="277796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534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439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Сократить</a:t>
            </a:r>
            <a:r>
              <a:rPr lang="ru-RU" baseline="0" dirty="0" smtClean="0"/>
              <a:t> текст</a:t>
            </a:r>
          </a:p>
          <a:p>
            <a:pPr defTabSz="944575"/>
            <a:r>
              <a:rPr lang="ru-RU" baseline="0" dirty="0" smtClean="0"/>
              <a:t>Можно добавить символов</a:t>
            </a:r>
          </a:p>
          <a:p>
            <a:pPr defTabSz="944575"/>
            <a:endParaRPr lang="ru-RU" baseline="0" dirty="0" smtClean="0"/>
          </a:p>
          <a:p>
            <a:r>
              <a:rPr lang="ru-RU" dirty="0" smtClean="0"/>
              <a:t>Эффективное использование Дизайнера моделей основано на эффективном использовании инструментов автоматизации задач (</a:t>
            </a:r>
            <a:r>
              <a:rPr lang="en-US" dirty="0" smtClean="0"/>
              <a:t>WORKFLOW)</a:t>
            </a:r>
            <a:endParaRPr lang="ru-RU" dirty="0" smtClean="0"/>
          </a:p>
          <a:p>
            <a:r>
              <a:rPr lang="ru-RU" dirty="0" smtClean="0"/>
              <a:t>Единообразие!!!!!</a:t>
            </a:r>
          </a:p>
          <a:p>
            <a:endParaRPr lang="ru-RU" dirty="0" smtClean="0"/>
          </a:p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концепции </a:t>
            </a:r>
            <a:r>
              <a:rPr lang="en-US" dirty="0" smtClean="0"/>
              <a:t>LOW-CODING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endParaRPr lang="ru-RU" dirty="0" smtClean="0"/>
          </a:p>
          <a:p>
            <a:pPr defTabSz="94457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979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37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Накидал код, </a:t>
            </a:r>
            <a:r>
              <a:rPr lang="ru-RU" dirty="0" err="1" smtClean="0"/>
              <a:t>доабвил</a:t>
            </a:r>
            <a:r>
              <a:rPr lang="ru-RU" dirty="0" smtClean="0"/>
              <a:t>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0442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Работа</a:t>
            </a:r>
            <a:r>
              <a:rPr lang="ru-RU" baseline="0" dirty="0" smtClean="0"/>
              <a:t> с переменными</a:t>
            </a:r>
          </a:p>
          <a:p>
            <a:pPr defTabSz="944575"/>
            <a:r>
              <a:rPr lang="ru-RU" baseline="0" dirty="0" smtClean="0"/>
              <a:t>Работа с пользовательским годом и его прозрачная генерация</a:t>
            </a:r>
          </a:p>
          <a:p>
            <a:pPr defTabSz="944575"/>
            <a:r>
              <a:rPr lang="ru-RU" baseline="0" dirty="0" smtClean="0"/>
              <a:t>Работа с входными выходными переменными</a:t>
            </a:r>
          </a:p>
          <a:p>
            <a:pPr defTabSz="944575"/>
            <a:r>
              <a:rPr lang="en-US" dirty="0" smtClean="0"/>
              <a:t>Workflow </a:t>
            </a:r>
            <a:r>
              <a:rPr lang="ru-RU" dirty="0" smtClean="0"/>
              <a:t>не равно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62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ДЕЛИМ МИННИМУМ НА 2 Слайда</a:t>
            </a:r>
          </a:p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мысли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традиционном подходе есть ряд недостатков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Показываем, как структурируем данные, сразу нормальный синтаксис данных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Показываем как сокращаем непроизводительное время с инициализацией и статистикой по кубам.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Универсальность и понятность 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обновляющийся ГМ и необходимость согласования регионов равновесия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11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ДЕЛИМ МИННИМУМ НА 2 Слайда</a:t>
            </a:r>
          </a:p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мысли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традиционном подходе есть ряд недостатков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Показываем, как структурируем данные, сразу нормальный синтаксис данных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Показываем как сокращаем непроизводительное время с инициализацией и статистикой по кубам.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Универсальность и понятность </a:t>
            </a:r>
          </a:p>
          <a:p>
            <a:pPr marL="171450" indent="-171450" defTabSz="944575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обновляющийся ГМ и необходимость согласования регионов равновесия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35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Задача-обрезание</a:t>
            </a:r>
            <a:r>
              <a:rPr lang="ru-RU" baseline="0" dirty="0" smtClean="0"/>
              <a:t> сетки в целевых местах.</a:t>
            </a:r>
          </a:p>
          <a:p>
            <a:r>
              <a:rPr lang="ru-RU" baseline="0" dirty="0" smtClean="0"/>
              <a:t>Концентрируем мысль на обрезании по единому многоугольнику, в конце добавляем, что не ограничиваемся одним, а можем это сделать итеративно</a:t>
            </a:r>
          </a:p>
          <a:p>
            <a:r>
              <a:rPr lang="ru-RU" baseline="0" dirty="0" smtClean="0"/>
              <a:t>Гидродинамик получает инструмент для манипулирования сеткой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10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 smtClean="0"/>
              <a:t>Работа</a:t>
            </a:r>
            <a:r>
              <a:rPr lang="ru-RU" baseline="0" dirty="0" smtClean="0"/>
              <a:t> с переменными</a:t>
            </a:r>
          </a:p>
          <a:p>
            <a:pPr defTabSz="944575"/>
            <a:r>
              <a:rPr lang="ru-RU" baseline="0" dirty="0" smtClean="0"/>
              <a:t>Работа с пользовательским годом и его прозрачная генерация</a:t>
            </a:r>
          </a:p>
          <a:p>
            <a:pPr defTabSz="944575"/>
            <a:r>
              <a:rPr lang="ru-RU" baseline="0" dirty="0" smtClean="0"/>
              <a:t>Работа с входными выходными переменными</a:t>
            </a:r>
          </a:p>
          <a:p>
            <a:pPr defTabSz="944575"/>
            <a:r>
              <a:rPr lang="en-US" dirty="0" smtClean="0"/>
              <a:t>Workflow </a:t>
            </a:r>
            <a:r>
              <a:rPr lang="ru-RU" dirty="0" smtClean="0"/>
              <a:t>не равно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86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 схема вместо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принтскринов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Основа это задача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Переделать графики результатов на единый график с последующим дополнением</a:t>
            </a:r>
          </a:p>
          <a:p>
            <a:pPr defTabSz="944575"/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Иконки по эффекту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5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3">
            <a:extLst>
              <a:ext uri="{FF2B5EF4-FFF2-40B4-BE49-F238E27FC236}">
                <a16:creationId xmlns:a16="http://schemas.microsoft.com/office/drawing/2014/main" id="{FB54C2B9-3ACD-CB49-B6D8-8393D9D0F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50" y="1164329"/>
            <a:ext cx="3070602" cy="528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DE89AB5-8DA0-C743-970D-D1EBD91FF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850" y="1771785"/>
            <a:ext cx="2046872" cy="47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FAB33D8E-E3B3-EE47-AE7F-A81BD8338D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683" y="2544418"/>
            <a:ext cx="4620788" cy="785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853BEEB6-DB8F-3D48-ADAF-95BCF949FA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682" y="3781010"/>
            <a:ext cx="2046871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8D5D109F-34E5-EE40-B5B1-5094A9154D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9" y="3781010"/>
            <a:ext cx="1944757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D8411D39-5608-4B43-B21D-CCEB2B008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544417"/>
            <a:ext cx="4620788" cy="785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8081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5061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9776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4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75632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494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1749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122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logo_rgb"/>
          <p:cNvPicPr>
            <a:picLocks noChangeAspect="1" noChangeArrowheads="1"/>
          </p:cNvPicPr>
          <p:nvPr/>
        </p:nvPicPr>
        <p:blipFill>
          <a:blip r:embed="rId4" cstate="print"/>
          <a:srcRect l="21638" t="70279" r="75362" b="15634"/>
          <a:stretch>
            <a:fillRect/>
          </a:stretch>
        </p:blipFill>
        <p:spPr bwMode="auto">
          <a:xfrm>
            <a:off x="0" y="0"/>
            <a:ext cx="1107832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3" descr="cover_1"/>
          <p:cNvPicPr>
            <a:picLocks noChangeAspect="1" noChangeArrowheads="1"/>
          </p:cNvPicPr>
          <p:nvPr/>
        </p:nvPicPr>
        <p:blipFill>
          <a:blip r:embed="rId5" cstate="print"/>
          <a:srcRect l="43750" t="38824" r="31454" b="48589"/>
          <a:stretch>
            <a:fillRect/>
          </a:stretch>
        </p:blipFill>
        <p:spPr bwMode="auto">
          <a:xfrm>
            <a:off x="1107832" y="0"/>
            <a:ext cx="11084168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Rectangle 3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" name="think-cell Slide" r:id="rId6" imgW="0" imgH="0" progId="TCLayout.ActiveDocument.1">
                  <p:embed/>
                </p:oleObj>
              </mc:Choice>
              <mc:Fallback>
                <p:oleObj name="think-cell Slide" r:id="rId6" imgW="0" imgH="0" progId="TCLayout.ActiveDocument.1">
                  <p:embed/>
                  <p:pic>
                    <p:nvPicPr>
                      <p:cNvPr id="4" name="Rectangle 3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1274" y="109538"/>
            <a:ext cx="447238" cy="4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fld id="{F459FAC3-AD2D-40A4-961B-2D0C4E48D42A}" type="slidenum">
              <a:rPr lang="en-US" sz="2862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286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5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3523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820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07E5385-2A8C-5048-858A-B58E6F37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685" y="455228"/>
            <a:ext cx="1306511" cy="357572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CEF28B8-7FAD-1345-BAF2-EE3F6F9EF7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50" y="1164329"/>
            <a:ext cx="3070602" cy="528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6E569B0C-2632-1E40-B0CD-80C142F6EE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850" y="1771785"/>
            <a:ext cx="2046872" cy="47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A15C4ED3-E11A-594C-8E6E-593FEB9875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682" y="2544418"/>
            <a:ext cx="5455675" cy="2792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B59F2759-BE41-1C47-9192-99A7BF15605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692275"/>
            <a:ext cx="5364163" cy="420211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3947913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7741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56049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77123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37711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751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25543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46383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85875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0999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logo_rgb"/>
          <p:cNvPicPr>
            <a:picLocks noChangeAspect="1" noChangeArrowheads="1"/>
          </p:cNvPicPr>
          <p:nvPr/>
        </p:nvPicPr>
        <p:blipFill>
          <a:blip r:embed="rId4" cstate="print"/>
          <a:srcRect l="21638" t="70279" r="75362" b="15634"/>
          <a:stretch>
            <a:fillRect/>
          </a:stretch>
        </p:blipFill>
        <p:spPr bwMode="auto">
          <a:xfrm>
            <a:off x="0" y="0"/>
            <a:ext cx="1107832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3" descr="cover_1"/>
          <p:cNvPicPr>
            <a:picLocks noChangeAspect="1" noChangeArrowheads="1"/>
          </p:cNvPicPr>
          <p:nvPr/>
        </p:nvPicPr>
        <p:blipFill>
          <a:blip r:embed="rId5" cstate="print"/>
          <a:srcRect l="43750" t="38824" r="31454" b="48589"/>
          <a:stretch>
            <a:fillRect/>
          </a:stretch>
        </p:blipFill>
        <p:spPr bwMode="auto">
          <a:xfrm>
            <a:off x="1107832" y="0"/>
            <a:ext cx="11084168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Rectangle 3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think-cell Slide" r:id="rId6" imgW="0" imgH="0" progId="TCLayout.ActiveDocument.1">
                  <p:embed/>
                </p:oleObj>
              </mc:Choice>
              <mc:Fallback>
                <p:oleObj name="think-cell Slide" r:id="rId6" imgW="0" imgH="0" progId="TCLayout.ActiveDocument.1">
                  <p:embed/>
                  <p:pic>
                    <p:nvPicPr>
                      <p:cNvPr id="4" name="Rectangle 3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1274" y="109538"/>
            <a:ext cx="447238" cy="4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fld id="{F459FAC3-AD2D-40A4-961B-2D0C4E48D42A}" type="slidenum">
              <a:rPr lang="en-US" sz="2862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286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0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07E5385-2A8C-5048-858A-B58E6F37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685" y="455228"/>
            <a:ext cx="1306511" cy="357572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89D90F-B1C9-D149-908C-32650605D9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3989" y="2494755"/>
            <a:ext cx="5200326" cy="33734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4C6750-27A1-1C45-A100-C5B847F46D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50" y="1164329"/>
            <a:ext cx="3070602" cy="528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1FC3DC-8E33-6049-B7B9-9C5B55271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850" y="1771785"/>
            <a:ext cx="2046872" cy="47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BB74EF3E-5A8E-7447-ACE1-3C31908329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850" y="2547429"/>
            <a:ext cx="2046872" cy="47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5F9F2F98-0DBC-A545-9A3A-517E9FE153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682" y="3272720"/>
            <a:ext cx="2990769" cy="20645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71B3C57-B94B-5645-9804-595CFD89A3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8175" y="3186538"/>
            <a:ext cx="149962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9F96FB40-8CB1-1A44-AF8B-E469166AE2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8175" y="3770113"/>
            <a:ext cx="149962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CBFA7F0C-4346-4A40-9D42-84599EB321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8175" y="4353688"/>
            <a:ext cx="149962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1F54402-73C2-8646-97F3-315366DC20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98175" y="4937263"/>
            <a:ext cx="149962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EA0029"/>
                </a:solidFill>
                <a:latin typeface="Pragmatica" panose="020B0503040502020204" pitchFamily="34" charset="0"/>
              </a:defRPr>
            </a:lvl1pPr>
          </a:lstStyle>
          <a:p>
            <a:r>
              <a:rPr lang="ru-RU" dirty="0"/>
              <a:t>Цифра</a:t>
            </a:r>
          </a:p>
        </p:txBody>
      </p:sp>
    </p:spTree>
    <p:extLst>
      <p:ext uri="{BB962C8B-B14F-4D97-AF65-F5344CB8AC3E}">
        <p14:creationId xmlns:p14="http://schemas.microsoft.com/office/powerpoint/2010/main" val="80359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22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8F2080-8732-F241-B794-C04EF36FE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1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3073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2894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3762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5637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14" Type="http://schemas.openxmlformats.org/officeDocument/2006/relationships/image" Target="../media/image7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9">
            <a:extLst>
              <a:ext uri="{FF2B5EF4-FFF2-40B4-BE49-F238E27FC236}">
                <a16:creationId xmlns:a16="http://schemas.microsoft.com/office/drawing/2014/main" id="{EF1186E2-A12B-6946-8D85-97BCB5EC7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87066" cy="685522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CB49C253-8878-D14E-8211-E39C026E0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7685" y="455228"/>
            <a:ext cx="1306511" cy="357572"/>
          </a:xfrm>
          <a:prstGeom prst="rect">
            <a:avLst/>
          </a:prstGeom>
        </p:spPr>
      </p:pic>
      <p:pic>
        <p:nvPicPr>
          <p:cNvPr id="41" name="Graphic 5">
            <a:extLst>
              <a:ext uri="{FF2B5EF4-FFF2-40B4-BE49-F238E27FC236}">
                <a16:creationId xmlns:a16="http://schemas.microsoft.com/office/drawing/2014/main" id="{8FEF3367-9EA2-BE4B-B3B9-7B2EB6ACAD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0877"/>
          <a:stretch/>
        </p:blipFill>
        <p:spPr>
          <a:xfrm>
            <a:off x="4934" y="5909582"/>
            <a:ext cx="2729238" cy="948418"/>
          </a:xfrm>
          <a:prstGeom prst="rect">
            <a:avLst/>
          </a:prstGeom>
        </p:spPr>
      </p:pic>
      <p:pic>
        <p:nvPicPr>
          <p:cNvPr id="42" name="Graphic 4">
            <a:extLst>
              <a:ext uri="{FF2B5EF4-FFF2-40B4-BE49-F238E27FC236}">
                <a16:creationId xmlns:a16="http://schemas.microsoft.com/office/drawing/2014/main" id="{EBAD559F-9836-1A41-A61B-383222FBCD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0000"/>
          <a:stretch/>
        </p:blipFill>
        <p:spPr>
          <a:xfrm rot="10800000">
            <a:off x="10431180" y="556259"/>
            <a:ext cx="1760820" cy="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3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93" r:id="rId4"/>
    <p:sldLayoutId id="214748369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69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5pPr>
      <a:lvl6pPr marL="422041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6pPr>
      <a:lvl7pPr marL="844083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7pPr>
      <a:lvl8pPr marL="1266124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8pPr>
      <a:lvl9pPr marL="1688165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Char char="•"/>
        <a:defRPr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har char="–"/>
        <a:defRPr sz="2585">
          <a:solidFill>
            <a:schemeClr val="tx1"/>
          </a:solidFill>
          <a:latin typeface="+mn-lt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har char="•"/>
        <a:defRPr sz="2215">
          <a:solidFill>
            <a:schemeClr val="tx1"/>
          </a:solidFill>
          <a:latin typeface="+mn-lt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95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5pPr>
      <a:lvl6pPr marL="422041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6pPr>
      <a:lvl7pPr marL="844083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7pPr>
      <a:lvl8pPr marL="1266124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8pPr>
      <a:lvl9pPr marL="1688165" algn="ctr" rtl="0" eaLnBrk="1" fontAlgn="base" hangingPunct="1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PragmaticaITT" pitchFamily="34" charset="0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Char char="•"/>
        <a:defRPr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har char="–"/>
        <a:defRPr sz="2585">
          <a:solidFill>
            <a:schemeClr val="tx1"/>
          </a:solidFill>
          <a:latin typeface="+mn-lt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har char="•"/>
        <a:defRPr sz="2215">
          <a:solidFill>
            <a:schemeClr val="tx1"/>
          </a:solidFill>
          <a:latin typeface="+mn-lt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9.jp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6.wdp"/><Relationship Id="rId18" Type="http://schemas.microsoft.com/office/2007/relationships/hdphoto" Target="../media/hdphoto7.wdp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microsoft.com/office/2007/relationships/hdphoto" Target="../media/hdphoto4.wdp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218612-3573-4A24-8A81-8C7556B77A1A}"/>
              </a:ext>
            </a:extLst>
          </p:cNvPr>
          <p:cNvSpPr/>
          <p:nvPr/>
        </p:nvSpPr>
        <p:spPr>
          <a:xfrm>
            <a:off x="0" y="260816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Расширение возможностей по анализу разработки и результатов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моделирования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 использованием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в дизайнере моделей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313267" y="2581704"/>
            <a:ext cx="9541933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3714750" y="3500173"/>
            <a:ext cx="8319559" cy="0"/>
          </a:xfrm>
          <a:prstGeom prst="line">
            <a:avLst/>
          </a:prstGeom>
          <a:ln w="31750"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691087" y="3564361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</a:t>
            </a:r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</a:t>
            </a:r>
            <a:r>
              <a:rPr lang="ru-RU" sz="1600" kern="0" cap="all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7752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Авторы: </a:t>
            </a:r>
          </a:p>
          <a:p>
            <a:endParaRPr lang="en-US" sz="14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</a:t>
            </a:r>
            <a:r>
              <a:rPr lang="ru-RU" sz="14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Галим</a:t>
            </a:r>
            <a:endParaRPr lang="ru-RU" sz="14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 Отдела №1 Сектора </a:t>
            </a:r>
            <a:r>
              <a:rPr lang="ru-RU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ГГМиР</a:t>
            </a:r>
            <a:endParaRPr lang="ru-RU" sz="1400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моделирования, ПАО «Татнефть», г. Альметьевск</a:t>
            </a:r>
          </a:p>
          <a:p>
            <a:r>
              <a:rPr lang="ru-RU" sz="1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по </a:t>
            </a:r>
            <a:r>
              <a:rPr lang="ru-RU" sz="1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моделированию</a:t>
            </a:r>
            <a:endParaRPr lang="en-US" sz="14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Рок Флоу </a:t>
            </a:r>
            <a:r>
              <a:rPr lang="ru-RU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Динамикс</a:t>
            </a:r>
            <a:r>
              <a:rPr lang="ru-RU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 Уфа</a:t>
            </a:r>
            <a:endParaRPr lang="en-US" sz="14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31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5846" y="-1109563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10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0789"/>
          <a:stretch/>
        </p:blipFill>
        <p:spPr>
          <a:xfrm>
            <a:off x="11057781" y="1443725"/>
            <a:ext cx="2829718" cy="120984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3373528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ЗАГРУЗКА И ОБРАБОТКА ДАННЫХ ИЗ ВНЕШНИХ ИСТОЧНИКОВ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73948331"/>
              </p:ext>
            </p:extLst>
          </p:nvPr>
        </p:nvGraphicFramePr>
        <p:xfrm>
          <a:off x="261442" y="2258983"/>
          <a:ext cx="3609518" cy="406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962" y="1997151"/>
            <a:ext cx="3731038" cy="256221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0"/>
          <a:srcRect r="11192" b="63996"/>
          <a:stretch/>
        </p:blipFill>
        <p:spPr>
          <a:xfrm>
            <a:off x="8543181" y="4989932"/>
            <a:ext cx="3847728" cy="132980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3939540" y="2323986"/>
            <a:ext cx="4213860" cy="93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ВЫГРУЗКА ИЗ БД</a:t>
            </a:r>
          </a:p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ДАННЫХ ИССЛЕДОВАНИЙ КВД И ИСТОРИИ РАЗРАБОТКИ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5361813" y="3731122"/>
            <a:ext cx="25721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РАСЧТЕ СТАТИСТИКИ КПРОД ИЗ ИСТОРИИ РАЗРАБОТКИ И СОПОСТАВЛЕНЕ С ОБРАБОТКОЙ КВД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5361813" y="5345541"/>
            <a:ext cx="2572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ЗАГРУЗКА И СОХРАНЕНИЯ В ПРОЕКТ ДИЗАЙНЕРА МОДЕЛЕЙ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31177"/>
              </p:ext>
            </p:extLst>
          </p:nvPr>
        </p:nvGraphicFramePr>
        <p:xfrm>
          <a:off x="559414" y="1115509"/>
          <a:ext cx="11178540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9507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9883465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Загрузка и использование в</a:t>
                      </a:r>
                      <a:r>
                        <a:rPr lang="ru-RU" sz="1400" baseline="0" dirty="0" smtClean="0"/>
                        <a:t> проекте </a:t>
                      </a:r>
                      <a:r>
                        <a:rPr lang="ru-RU" sz="1400" baseline="0" dirty="0" err="1" smtClean="0"/>
                        <a:t>произольных</a:t>
                      </a:r>
                      <a:r>
                        <a:rPr lang="ru-RU" sz="1400" baseline="0" dirty="0" smtClean="0"/>
                        <a:t> видов промысловой информации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Создание</a:t>
                      </a:r>
                      <a:r>
                        <a:rPr lang="ru-RU" sz="1400" baseline="0" dirty="0" smtClean="0"/>
                        <a:t> промысловой базы внутри проекта дизайнера моделей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2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147" y="1105703"/>
            <a:ext cx="3764345" cy="2290521"/>
          </a:xfrm>
          <a:prstGeom prst="rect">
            <a:avLst/>
          </a:prstGeom>
        </p:spPr>
      </p:pic>
      <p:sp>
        <p:nvSpPr>
          <p:cNvPr id="3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5846" y="-1109563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11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88" y="3859333"/>
            <a:ext cx="3950477" cy="1612078"/>
          </a:xfrm>
          <a:prstGeom prst="rect">
            <a:avLst/>
          </a:prstGeom>
        </p:spPr>
      </p:pic>
      <p:sp>
        <p:nvSpPr>
          <p:cNvPr id="62" name="Прямоугольник 61"/>
          <p:cNvSpPr/>
          <p:nvPr/>
        </p:nvSpPr>
        <p:spPr>
          <a:xfrm>
            <a:off x="7994827" y="3396224"/>
            <a:ext cx="2111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ЗАГРУЗКА ДАННЫХ</a:t>
            </a:r>
          </a:p>
          <a:p>
            <a:r>
              <a:rPr lang="ru-RU" b="1" dirty="0" smtClean="0"/>
              <a:t>ИЗ ТАБЛИЦ</a:t>
            </a:r>
            <a:endParaRPr lang="ru-RU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649188" y="5288189"/>
            <a:ext cx="2802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ИНТЕРПОЛЯЦИЯ</a:t>
            </a:r>
          </a:p>
          <a:p>
            <a:r>
              <a:rPr lang="ru-RU" dirty="0" smtClean="0"/>
              <a:t>СВОЙСТВ ПО СКВАЖИНАМ</a:t>
            </a:r>
            <a:endParaRPr lang="ru-RU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7346288" y="1292790"/>
            <a:ext cx="3105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ТАБЛИЦА ИССЛЕДОВАНИЙ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ЗАГРУЗКА АТРИБУТОВ И КАРТИРОВАНИЕ СВОЙСТВ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208" y="1068060"/>
            <a:ext cx="2898340" cy="1990379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6"/>
          <a:srcRect r="11192" b="63996"/>
          <a:stretch/>
        </p:blipFill>
        <p:spPr>
          <a:xfrm>
            <a:off x="3140295" y="3103060"/>
            <a:ext cx="2736146" cy="945630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7216" y="1197095"/>
            <a:ext cx="2861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ВЫГРУЗКА ДАННЫХ ИЗ БД ИЛИ ПРОЕКТА ДИЗАЙНЕРА ГЕОЛОГИИ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539018" y="2796060"/>
            <a:ext cx="2572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ЗАГРУЗКА И СОХРАНЕНИЯ В ПРОЕКТ ДИЗАЙНЕРА МОДЕЛЕЙ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509296" y="4622689"/>
            <a:ext cx="257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ЗАПИСЬ В АТРИБУТЫ СКВАЖИНЫ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/>
          <a:srcRect r="4744" b="45107"/>
          <a:stretch/>
        </p:blipFill>
        <p:spPr>
          <a:xfrm>
            <a:off x="3007208" y="4558824"/>
            <a:ext cx="2749824" cy="13226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4932" y="3194637"/>
            <a:ext cx="9656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Сделать по УНГКМ!!!!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98443" y="6581356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12</a:t>
            </a:fld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РАБОТА С ПГИ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>
            <a:grpSpLocks noChangeAspect="1"/>
          </p:cNvGrpSpPr>
          <p:nvPr/>
        </p:nvGrpSpPr>
        <p:grpSpPr>
          <a:xfrm>
            <a:off x="4331403" y="2302233"/>
            <a:ext cx="7663588" cy="3516207"/>
            <a:chOff x="3924425" y="4995228"/>
            <a:chExt cx="16570076" cy="7602684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3"/>
            <a:srcRect b="2692"/>
            <a:stretch/>
          </p:blipFill>
          <p:spPr>
            <a:xfrm>
              <a:off x="3924425" y="4995228"/>
              <a:ext cx="16570076" cy="7602684"/>
            </a:xfrm>
            <a:prstGeom prst="rect">
              <a:avLst/>
            </a:prstGeom>
          </p:spPr>
        </p:pic>
        <p:sp>
          <p:nvSpPr>
            <p:cNvPr id="16" name="Прямоугольник 15"/>
            <p:cNvSpPr/>
            <p:nvPr/>
          </p:nvSpPr>
          <p:spPr>
            <a:xfrm>
              <a:off x="10549528" y="5029383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3187220" y="5040092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948" y="6581356"/>
            <a:ext cx="3480426" cy="5398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400" b="1" dirty="0" smtClean="0"/>
              <a:t>Отображение доли добычи на карте и в круговых диаграммах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68845" y="6598215"/>
            <a:ext cx="3606575" cy="317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400" b="1" dirty="0" smtClean="0"/>
              <a:t>Отображение доли на графиках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6259" y="6581356"/>
            <a:ext cx="3600701" cy="317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400" b="1" dirty="0" smtClean="0"/>
              <a:t>Отображение доли добычи в ГИС</a:t>
            </a:r>
          </a:p>
        </p:txBody>
      </p:sp>
      <p:sp>
        <p:nvSpPr>
          <p:cNvPr id="23" name="Стрелка вниз 22"/>
          <p:cNvSpPr/>
          <p:nvPr/>
        </p:nvSpPr>
        <p:spPr>
          <a:xfrm>
            <a:off x="5512535" y="6954977"/>
            <a:ext cx="988148" cy="60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5215" r="58834" b="2446"/>
          <a:stretch/>
        </p:blipFill>
        <p:spPr>
          <a:xfrm>
            <a:off x="230631" y="2070459"/>
            <a:ext cx="3696549" cy="3979753"/>
          </a:xfrm>
          <a:prstGeom prst="rect">
            <a:avLst/>
          </a:prstGeom>
        </p:spPr>
      </p:pic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82670"/>
              </p:ext>
            </p:extLst>
          </p:nvPr>
        </p:nvGraphicFramePr>
        <p:xfrm>
          <a:off x="559414" y="1115509"/>
          <a:ext cx="11178540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9507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9883465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Автоматизация</a:t>
                      </a:r>
                      <a:r>
                        <a:rPr lang="ru-RU" sz="1400" baseline="0" dirty="0" smtClean="0"/>
                        <a:t> </a:t>
                      </a:r>
                      <a:r>
                        <a:rPr lang="ru-RU" sz="1400" baseline="0" dirty="0" err="1" smtClean="0"/>
                        <a:t>подгрузки</a:t>
                      </a:r>
                      <a:r>
                        <a:rPr lang="ru-RU" sz="1400" baseline="0" dirty="0" smtClean="0"/>
                        <a:t> исторической информации из корпоративных баз данных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Актуализация модели за 2 минуты, внедрение</a:t>
                      </a:r>
                      <a:r>
                        <a:rPr lang="ru-RU" sz="1400" baseline="0" dirty="0" smtClean="0"/>
                        <a:t> верификации информации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1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/>
          <a:srcRect r="4744"/>
          <a:stretch/>
        </p:blipFill>
        <p:spPr>
          <a:xfrm>
            <a:off x="8344003" y="2115180"/>
            <a:ext cx="3618192" cy="3170465"/>
          </a:xfrm>
          <a:prstGeom prst="rect">
            <a:avLst/>
          </a:prstGeom>
        </p:spPr>
      </p:pic>
      <p:sp>
        <p:nvSpPr>
          <p:cNvPr id="3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5846" y="-1109563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13</a:t>
            </a:fld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41" y="2800588"/>
            <a:ext cx="209579" cy="181000"/>
          </a:xfrm>
          <a:prstGeom prst="rect">
            <a:avLst/>
          </a:prstGeom>
        </p:spPr>
      </p:pic>
      <p:sp>
        <p:nvSpPr>
          <p:cNvPr id="98" name="Прямоугольник 97"/>
          <p:cNvSpPr/>
          <p:nvPr/>
        </p:nvSpPr>
        <p:spPr>
          <a:xfrm>
            <a:off x="8055508" y="5394591"/>
            <a:ext cx="2035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Вывод статистики сопоставления насыщенности по</a:t>
            </a:r>
            <a:endParaRPr lang="ru-RU" dirty="0"/>
          </a:p>
        </p:txBody>
      </p:sp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1162"/>
              </p:ext>
            </p:extLst>
          </p:nvPr>
        </p:nvGraphicFramePr>
        <p:xfrm>
          <a:off x="10624336" y="5441309"/>
          <a:ext cx="1350558" cy="829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0558">
                  <a:extLst>
                    <a:ext uri="{9D8B030D-6E8A-4147-A177-3AD203B41FA5}">
                      <a16:colId xmlns:a16="http://schemas.microsoft.com/office/drawing/2014/main" val="1275945923"/>
                    </a:ext>
                  </a:extLst>
                </a:gridCol>
              </a:tblGrid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Блокам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34300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Скважинам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058031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Годам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1894952"/>
                  </a:ext>
                </a:extLst>
              </a:tr>
            </a:tbl>
          </a:graphicData>
        </a:graphic>
      </p:graphicFrame>
      <p:cxnSp>
        <p:nvCxnSpPr>
          <p:cNvPr id="100" name="Прямая соединительная линия 99"/>
          <p:cNvCxnSpPr/>
          <p:nvPr/>
        </p:nvCxnSpPr>
        <p:spPr>
          <a:xfrm flipH="1">
            <a:off x="10009990" y="5559724"/>
            <a:ext cx="612742" cy="322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H="1" flipV="1">
            <a:off x="10009990" y="5863555"/>
            <a:ext cx="612742" cy="26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>
            <a:stCxn id="99" idx="1"/>
          </p:cNvCxnSpPr>
          <p:nvPr/>
        </p:nvCxnSpPr>
        <p:spPr>
          <a:xfrm flipH="1">
            <a:off x="10023409" y="5856126"/>
            <a:ext cx="600927" cy="1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СРАВНЕНИЕ НАСЫЩЕННОСТИ НА МОМЕНТ БУРЕНИЯ (РИГИС И КУБ)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81154"/>
              </p:ext>
            </p:extLst>
          </p:nvPr>
        </p:nvGraphicFramePr>
        <p:xfrm>
          <a:off x="559414" y="1115509"/>
          <a:ext cx="8646432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01721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7644711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Сопоставление насыщения</a:t>
                      </a:r>
                      <a:r>
                        <a:rPr lang="ru-RU" sz="1400" baseline="0" dirty="0" smtClean="0"/>
                        <a:t> по РИГИС в новых скважинах с насыщением по модели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Введение</a:t>
                      </a:r>
                      <a:r>
                        <a:rPr lang="ru-RU" sz="1400" baseline="0" dirty="0" smtClean="0"/>
                        <a:t> новой метрики для повышения качества ГДМ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83565"/>
              </p:ext>
            </p:extLst>
          </p:nvPr>
        </p:nvGraphicFramePr>
        <p:xfrm>
          <a:off x="438000" y="2592092"/>
          <a:ext cx="2840240" cy="322733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10955">
                  <a:extLst>
                    <a:ext uri="{9D8B030D-6E8A-4147-A177-3AD203B41FA5}">
                      <a16:colId xmlns:a16="http://schemas.microsoft.com/office/drawing/2014/main" val="1849786451"/>
                    </a:ext>
                  </a:extLst>
                </a:gridCol>
                <a:gridCol w="1629285">
                  <a:extLst>
                    <a:ext uri="{9D8B030D-6E8A-4147-A177-3AD203B41FA5}">
                      <a16:colId xmlns:a16="http://schemas.microsoft.com/office/drawing/2014/main" val="2109288305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01.01.2015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 новые скважины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4303135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01.01.2016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970010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707794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01.01.2018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 новые скважины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247230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01.01.2019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46412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 новые скважины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984937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9585723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01.01.2022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4079642"/>
                  </a:ext>
                </a:extLst>
              </a:tr>
            </a:tbl>
          </a:graphicData>
        </a:graphic>
      </p:graphicFrame>
      <p:sp>
        <p:nvSpPr>
          <p:cNvPr id="5" name="Стрелка вниз 4"/>
          <p:cNvSpPr/>
          <p:nvPr/>
        </p:nvSpPr>
        <p:spPr>
          <a:xfrm>
            <a:off x="385386" y="2655114"/>
            <a:ext cx="532678" cy="309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 smtClean="0"/>
              <a:t>Годы разработки</a:t>
            </a:r>
            <a:endParaRPr lang="ru-RU" dirty="0"/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5215" r="58834" b="2446"/>
          <a:stretch/>
        </p:blipFill>
        <p:spPr>
          <a:xfrm>
            <a:off x="4306647" y="2015739"/>
            <a:ext cx="3696549" cy="3979753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41" y="3190084"/>
            <a:ext cx="209579" cy="181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52" y="3615174"/>
            <a:ext cx="209579" cy="1810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41" y="4004670"/>
            <a:ext cx="209579" cy="181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41" y="4409358"/>
            <a:ext cx="209579" cy="181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95" y="4814046"/>
            <a:ext cx="209579" cy="181000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95" y="5218734"/>
            <a:ext cx="209579" cy="181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066" y="5623422"/>
            <a:ext cx="19052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Овал 42"/>
          <p:cNvSpPr/>
          <p:nvPr/>
        </p:nvSpPr>
        <p:spPr>
          <a:xfrm>
            <a:off x="11773725" y="-969575"/>
            <a:ext cx="1818274" cy="1818274"/>
          </a:xfrm>
          <a:prstGeom prst="ellipse">
            <a:avLst/>
          </a:prstGeom>
          <a:solidFill>
            <a:srgbClr val="00B4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5846" y="-1109563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14</a:t>
            </a:fld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Дополнительные фишки в виде циклов и условных конструкций в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 Low code</a:t>
            </a:r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 режиме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193198"/>
            <a:ext cx="4451441" cy="31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Овал 37"/>
          <p:cNvSpPr/>
          <p:nvPr/>
        </p:nvSpPr>
        <p:spPr>
          <a:xfrm>
            <a:off x="-1683235" y="150326"/>
            <a:ext cx="945168" cy="945168"/>
          </a:xfrm>
          <a:prstGeom prst="ellipse">
            <a:avLst/>
          </a:prstGeom>
          <a:solidFill>
            <a:srgbClr val="00B4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11773725" y="-969575"/>
            <a:ext cx="1818274" cy="1818274"/>
          </a:xfrm>
          <a:prstGeom prst="ellipse">
            <a:avLst/>
          </a:prstGeom>
          <a:solidFill>
            <a:srgbClr val="00B4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5846" y="-1109563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15</a:t>
            </a:fld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АВТОМАТИЗАЦИЯ КАРТОПОСТРОЕНИЯ ПО ПЛАСТАМ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22814"/>
              </p:ext>
            </p:extLst>
          </p:nvPr>
        </p:nvGraphicFramePr>
        <p:xfrm>
          <a:off x="559414" y="1115509"/>
          <a:ext cx="8646432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01721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7644711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Автоматизировать</a:t>
                      </a:r>
                      <a:r>
                        <a:rPr lang="ru-RU" sz="1400" baseline="0" dirty="0" smtClean="0"/>
                        <a:t> получения картографической информации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Введение</a:t>
                      </a:r>
                      <a:r>
                        <a:rPr lang="ru-RU" sz="1400" baseline="0" dirty="0" smtClean="0"/>
                        <a:t> новой метрики для повышения качества ГДМ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5280" y="2624898"/>
            <a:ext cx="3383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 пластов, 3 залежи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пористости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проницаемости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эффективных толщин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</a:t>
            </a:r>
            <a:r>
              <a:rPr lang="ru-RU" dirty="0" err="1" smtClean="0"/>
              <a:t>насыщености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изобар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Карты остаточных запасов</a:t>
            </a:r>
          </a:p>
          <a:p>
            <a:r>
              <a:rPr lang="ru-RU" sz="3200" b="1" dirty="0" smtClean="0"/>
              <a:t>Суммарно 144 карты!</a:t>
            </a:r>
            <a:endParaRPr lang="ru-RU" sz="3200" b="1" dirty="0"/>
          </a:p>
        </p:txBody>
      </p:sp>
      <p:graphicFrame>
        <p:nvGraphicFramePr>
          <p:cNvPr id="31" name="Схема 30"/>
          <p:cNvGraphicFramePr/>
          <p:nvPr>
            <p:extLst>
              <p:ext uri="{D42A27DB-BD31-4B8C-83A1-F6EECF244321}">
                <p14:modId xmlns:p14="http://schemas.microsoft.com/office/powerpoint/2010/main" val="1517722885"/>
              </p:ext>
            </p:extLst>
          </p:nvPr>
        </p:nvGraphicFramePr>
        <p:xfrm>
          <a:off x="5080370" y="2340503"/>
          <a:ext cx="2758819" cy="3930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Выгнутая вверх стрелка 5"/>
          <p:cNvSpPr/>
          <p:nvPr/>
        </p:nvSpPr>
        <p:spPr>
          <a:xfrm rot="16200000">
            <a:off x="2625996" y="3716778"/>
            <a:ext cx="3717437" cy="117789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СЦЕНАРИИ РАЗРАБОТКИ ДЛЯ ФОРМИРОВАНИЕ 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SCHEDULE </a:t>
            </a:r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ФАЙЛА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98443" y="6581356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17</a:t>
            </a:fld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49420"/>
              </p:ext>
            </p:extLst>
          </p:nvPr>
        </p:nvGraphicFramePr>
        <p:xfrm>
          <a:off x="159350" y="7344908"/>
          <a:ext cx="12173733" cy="5758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7911">
                  <a:extLst>
                    <a:ext uri="{9D8B030D-6E8A-4147-A177-3AD203B41FA5}">
                      <a16:colId xmlns:a16="http://schemas.microsoft.com/office/drawing/2014/main" val="919653063"/>
                    </a:ext>
                  </a:extLst>
                </a:gridCol>
                <a:gridCol w="423251">
                  <a:extLst>
                    <a:ext uri="{9D8B030D-6E8A-4147-A177-3AD203B41FA5}">
                      <a16:colId xmlns:a16="http://schemas.microsoft.com/office/drawing/2014/main" val="1529976340"/>
                    </a:ext>
                  </a:extLst>
                </a:gridCol>
                <a:gridCol w="3120571">
                  <a:extLst>
                    <a:ext uri="{9D8B030D-6E8A-4147-A177-3AD203B41FA5}">
                      <a16:colId xmlns:a16="http://schemas.microsoft.com/office/drawing/2014/main" val="3134342224"/>
                    </a:ext>
                  </a:extLst>
                </a:gridCol>
                <a:gridCol w="514089">
                  <a:extLst>
                    <a:ext uri="{9D8B030D-6E8A-4147-A177-3AD203B41FA5}">
                      <a16:colId xmlns:a16="http://schemas.microsoft.com/office/drawing/2014/main" val="2926633653"/>
                    </a:ext>
                  </a:extLst>
                </a:gridCol>
                <a:gridCol w="4057911">
                  <a:extLst>
                    <a:ext uri="{9D8B030D-6E8A-4147-A177-3AD203B41FA5}">
                      <a16:colId xmlns:a16="http://schemas.microsoft.com/office/drawing/2014/main" val="2020201261"/>
                    </a:ext>
                  </a:extLst>
                </a:gridCol>
              </a:tblGrid>
              <a:tr h="191964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Бурение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Дострел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013871"/>
                  </a:ext>
                </a:extLst>
              </a:tr>
              <a:tr h="191964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Входные</a:t>
                      </a:r>
                      <a:r>
                        <a:rPr lang="ru-RU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режимы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Сценарий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Дополнительные настройки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64492"/>
                  </a:ext>
                </a:extLst>
              </a:tr>
              <a:tr h="1919645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Гно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Плюсы метода и его возможности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5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Введение ОРЭ и многозабойных скважин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3013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ФОРМИРОВАНИЕ ПРОГНОЗНОГО СЦЕНАРИЯ В ДМ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31872"/>
              </p:ext>
            </p:extLst>
          </p:nvPr>
        </p:nvGraphicFramePr>
        <p:xfrm>
          <a:off x="559414" y="1115509"/>
          <a:ext cx="8646432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01721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7644711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Повышение</a:t>
                      </a:r>
                      <a:r>
                        <a:rPr lang="ru-RU" sz="1400" baseline="0" dirty="0" smtClean="0"/>
                        <a:t> эффективности формирования прогнозов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Сокращение трудозатрат на внесение данных, сокращение количества ошибок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107399583"/>
              </p:ext>
            </p:extLst>
          </p:nvPr>
        </p:nvGraphicFramePr>
        <p:xfrm>
          <a:off x="559414" y="1610020"/>
          <a:ext cx="3567109" cy="4853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93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18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47226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279" y="752102"/>
            <a:ext cx="5237019" cy="1727345"/>
          </a:xfrm>
        </p:spPr>
        <p:txBody>
          <a:bodyPr/>
          <a:lstStyle/>
          <a:p>
            <a:pPr algn="l"/>
            <a:r>
              <a:rPr lang="ru-RU" sz="40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0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490" t="-1694" r="31079" b="1694"/>
          <a:stretch/>
        </p:blipFill>
        <p:spPr>
          <a:xfrm>
            <a:off x="2311007" y="0"/>
            <a:ext cx="7295089" cy="6858000"/>
          </a:xfrm>
          <a:prstGeom prst="parallelogram">
            <a:avLst>
              <a:gd name="adj" fmla="val 4220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9400" y="-5033604"/>
            <a:ext cx="10850489" cy="66493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37" y="1662562"/>
            <a:ext cx="2466465" cy="8168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6" descr="https://rarus.ru/upload/iblock/8d1/flegmdjumji7azkdf8wsp2pa1pmpj4fe/neftekhimicheskiy_kompleks_tatneft_p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3091" r="12356" b="38021"/>
          <a:stretch/>
        </p:blipFill>
        <p:spPr bwMode="auto">
          <a:xfrm>
            <a:off x="9454737" y="4493647"/>
            <a:ext cx="2449959" cy="7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5509344"/>
            <a:ext cx="3175000" cy="1349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443492" y="5797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МОТИВАЦИЯ ИСПОЛЬЗОВАНИЯ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19205" y="1161643"/>
            <a:ext cx="4060909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79705"/>
            <a:r>
              <a:rPr lang="ru-RU" sz="2000" b="1" dirty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Законы предельной </a:t>
            </a: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автоматизации</a:t>
            </a:r>
            <a:endParaRPr lang="ru-RU" sz="2000" b="1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79705"/>
            <a:endParaRPr lang="ru-RU" sz="2000" dirty="0" smtClean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79705"/>
            <a:endParaRPr lang="ru-RU" sz="2000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То, что может быть автоматизировано, должно быть автоматизировано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распространённое действие должно требовать минимального количества усилий со стороны потребителя. В идеале – ни 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одного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что требует единообразного подхода, должно рассматриваться потенциально к автоматизации, лучше всего изначально с момента формирования подхода.</a:t>
            </a:r>
            <a:endParaRPr lang="ru-RU" sz="2000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339771" y="1141044"/>
            <a:ext cx="7736114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79705">
              <a:spcAft>
                <a:spcPts val="120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Требования к автоматизации</a:t>
            </a:r>
            <a:endParaRPr lang="ru-RU" sz="2000" b="1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79705">
              <a:spcAft>
                <a:spcPts val="1200"/>
              </a:spcAft>
            </a:pPr>
            <a:endParaRPr lang="ru-RU" sz="2000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Сбалансированность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Автоматизация должна применяться в разумных пределах, для сохранения баланса автоматизации и человеческого участия</a:t>
            </a:r>
            <a:r>
              <a:rPr lang="en-US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solidFill>
                <a:schemeClr val="tx1"/>
              </a:solidFill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Прозрачность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Все процессы и решения, принятые автоматизированными системами должны быть прозрачными и понятными для пользователей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Ответственность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За действие автоматизированных систем ответственность несут разработчики и пользователи совместно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Безопасность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Автоматизация должна быть обеспечена мерами безопасности.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Эффективность</a:t>
            </a:r>
            <a:r>
              <a:rPr lang="ru-RU" sz="2000" dirty="0" smtClean="0">
                <a:solidFill>
                  <a:schemeClr val="tx1"/>
                </a:solidFill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Автоматизация применяется с учетом эффективности ее применения в человеческом и денежном выражении. </a:t>
            </a:r>
          </a:p>
        </p:txBody>
      </p:sp>
    </p:spTree>
    <p:extLst>
      <p:ext uri="{BB962C8B-B14F-4D97-AF65-F5344CB8AC3E}">
        <p14:creationId xmlns:p14="http://schemas.microsoft.com/office/powerpoint/2010/main" val="69832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 smtClean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  <a:endParaRPr lang="ru-RU" sz="44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4352" y="-2984885"/>
            <a:ext cx="10850489" cy="6649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  <a:endParaRPr lang="ru-RU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  <a:endParaRPr lang="ru-RU" kern="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  <a:endParaRPr 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45360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86766E-CC17-4710-9A55-5BBE04180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9"/>
          <a:stretch/>
        </p:blipFill>
        <p:spPr>
          <a:xfrm flipH="1">
            <a:off x="5573483" y="6568"/>
            <a:ext cx="6618516" cy="6867884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0" y="-3104"/>
            <a:ext cx="5588000" cy="6867884"/>
            <a:chOff x="1102303" y="1219069"/>
            <a:chExt cx="4152429" cy="5103508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3086766E-CC17-4710-9A55-5BBE04180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303" y="1219069"/>
              <a:ext cx="4152429" cy="5103508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AFA75322-50CA-42C7-882E-DCDA5B3217CD}"/>
                </a:ext>
              </a:extLst>
            </p:cNvPr>
            <p:cNvSpPr txBox="1"/>
            <p:nvPr/>
          </p:nvSpPr>
          <p:spPr>
            <a:xfrm>
              <a:off x="4397339" y="3025265"/>
              <a:ext cx="811658" cy="38880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ru-RU" sz="2800" dirty="0"/>
                <a:t>88 %</a:t>
              </a:r>
            </a:p>
          </p:txBody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42258D56-CF8D-40D1-8CA4-B8A21D4E7C99}"/>
                </a:ext>
              </a:extLst>
            </p:cNvPr>
            <p:cNvSpPr txBox="1"/>
            <p:nvPr/>
          </p:nvSpPr>
          <p:spPr>
            <a:xfrm>
              <a:off x="4397339" y="2468050"/>
              <a:ext cx="811658" cy="43454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ru-RU" sz="3200" dirty="0"/>
                <a:t>12 %</a:t>
              </a:r>
            </a:p>
          </p:txBody>
        </p:sp>
        <p:sp>
          <p:nvSpPr>
            <p:cNvPr id="2" name="Прямоугольник 1"/>
            <p:cNvSpPr/>
            <p:nvPr/>
          </p:nvSpPr>
          <p:spPr>
            <a:xfrm>
              <a:off x="1127934" y="3024110"/>
              <a:ext cx="2842973" cy="290692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2400" b="1" dirty="0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Сбор и обработка промысловых данных </a:t>
              </a:r>
            </a:p>
            <a:p>
              <a:pPr lvl="0" algn="r"/>
              <a:endParaRPr lang="ru-RU" sz="24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2400" b="1" dirty="0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Верификация разнородной информации</a:t>
              </a:r>
            </a:p>
            <a:p>
              <a:pPr lvl="0" algn="r"/>
              <a:endParaRPr lang="ru-RU" sz="24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2400" b="1" dirty="0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Анализ разработки</a:t>
              </a:r>
            </a:p>
            <a:p>
              <a:pPr lvl="0" algn="r"/>
              <a:endParaRPr lang="ru-RU" sz="24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2400" b="1" dirty="0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Работа со специалистами смежных областей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127934" y="2242311"/>
              <a:ext cx="2842973" cy="63810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2400" b="1" dirty="0" smtClean="0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Расчет геолого-гидродинамической модели</a:t>
              </a:r>
              <a:endParaRPr lang="ru-RU" sz="2400" b="1" dirty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Прямоугольник 24"/>
          <p:cNvSpPr/>
          <p:nvPr/>
        </p:nvSpPr>
        <p:spPr>
          <a:xfrm>
            <a:off x="5674403" y="2362358"/>
            <a:ext cx="6415997" cy="446276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400" b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необходимые для моделирования</a:t>
            </a:r>
          </a:p>
          <a:p>
            <a:pPr lvl="1"/>
            <a:r>
              <a:rPr lang="ru-RU" sz="20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Свойства геологической и гидродинамической сеток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Параметры сетки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Кубы свойств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Параметры и ограничения расчетов</a:t>
            </a:r>
            <a:endParaRPr lang="ru-RU" sz="2000" dirty="0" smtClean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ru-RU" sz="20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Геолого-промысловая база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Траектории скважин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События и ГРП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сбора и перекачки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История разработки </a:t>
            </a:r>
          </a:p>
          <a:p>
            <a:pPr lvl="1"/>
            <a:r>
              <a:rPr lang="ru-RU" sz="20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Промысловые и лабораторные исследования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ГДИС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ОФП, ФЕС, </a:t>
            </a:r>
            <a:r>
              <a:rPr lang="en-US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PVT</a:t>
            </a:r>
          </a:p>
          <a:p>
            <a:pPr lvl="2"/>
            <a:r>
              <a:rPr lang="ru-RU" sz="2000" i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</a:t>
            </a:r>
            <a:endParaRPr lang="ru-RU" sz="2000" i="1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689025" y="1396642"/>
            <a:ext cx="6415997" cy="8309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400" b="1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расчета</a:t>
            </a:r>
          </a:p>
          <a:p>
            <a:pPr lvl="1"/>
            <a:r>
              <a:rPr lang="ru-RU" sz="2400" dirty="0" smtClean="0">
                <a:latin typeface="Bahnschrift Semi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Рассчитанные кубы и показатели скважин</a:t>
            </a:r>
            <a:endParaRPr lang="ru-RU" sz="2000" dirty="0">
              <a:latin typeface="Bahnschrift Semi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443492" y="5797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ОПИСАНИЕ ПРИНЦИПОВ ФОРМИРОВАНИЯ 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WORKFLOW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13278995" y="4411559"/>
            <a:ext cx="7057757" cy="166907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280181" y="1113521"/>
            <a:ext cx="48411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 smtClean="0"/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Более глубокая проработка вопросов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Повышение эффективности принимаемых решений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8051"/>
          <a:stretch/>
        </p:blipFill>
        <p:spPr>
          <a:xfrm>
            <a:off x="5751401" y="1200240"/>
            <a:ext cx="5627800" cy="550650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000241" y="1586782"/>
            <a:ext cx="1113270" cy="51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081665" y="1586782"/>
            <a:ext cx="1113270" cy="51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84745" y="1586782"/>
            <a:ext cx="315495" cy="51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71" y="4812149"/>
            <a:ext cx="1026927" cy="1026927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1823787" y="4948296"/>
            <a:ext cx="214590" cy="759992"/>
            <a:chOff x="4707900" y="1283488"/>
            <a:chExt cx="241082" cy="853815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4707900" y="1283488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4721970" y="1600230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21970" y="1922991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" name="Соединительная линия уступом 20"/>
            <p:cNvCxnSpPr>
              <a:stCxn id="19" idx="3"/>
              <a:endCxn id="20" idx="3"/>
            </p:cNvCxnSpPr>
            <p:nvPr/>
          </p:nvCxnSpPr>
          <p:spPr>
            <a:xfrm>
              <a:off x="4936282" y="1707386"/>
              <a:ext cx="12700" cy="322761"/>
            </a:xfrm>
            <a:prstGeom prst="bentConnector3">
              <a:avLst>
                <a:gd name="adj1" fmla="val 900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Соединительная линия уступом 21"/>
            <p:cNvCxnSpPr/>
            <p:nvPr/>
          </p:nvCxnSpPr>
          <p:spPr>
            <a:xfrm flipH="1">
              <a:off x="4707900" y="1386970"/>
              <a:ext cx="12700" cy="322761"/>
            </a:xfrm>
            <a:prstGeom prst="bentConnector3">
              <a:avLst>
                <a:gd name="adj1" fmla="val 1125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Не равно 8"/>
          <p:cNvSpPr/>
          <p:nvPr/>
        </p:nvSpPr>
        <p:spPr>
          <a:xfrm>
            <a:off x="2274033" y="4967240"/>
            <a:ext cx="736600" cy="622300"/>
          </a:xfrm>
          <a:prstGeom prst="mathNotEqual">
            <a:avLst>
              <a:gd name="adj1" fmla="val 11275"/>
              <a:gd name="adj2" fmla="val 6600000"/>
              <a:gd name="adj3" fmla="val 1788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701344" y="6017312"/>
            <a:ext cx="496256" cy="41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4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92844" y="2286437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98443" y="6581356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5</a:t>
            </a:fld>
            <a:endParaRPr lang="ru-RU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89282" y="2882526"/>
            <a:ext cx="2619736" cy="219922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6363" y="5201122"/>
            <a:ext cx="2726314" cy="162508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5"/>
          <a:srcRect b="68764"/>
          <a:stretch/>
        </p:blipFill>
        <p:spPr>
          <a:xfrm>
            <a:off x="1632084" y="2652773"/>
            <a:ext cx="3036830" cy="1335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6"/>
          <a:srcRect r="23989" b="12650"/>
          <a:stretch/>
        </p:blipFill>
        <p:spPr>
          <a:xfrm>
            <a:off x="1632084" y="4268165"/>
            <a:ext cx="3049859" cy="69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7"/>
          <a:srcRect r="40926" b="46065"/>
          <a:stretch/>
        </p:blipFill>
        <p:spPr>
          <a:xfrm>
            <a:off x="1631755" y="5260417"/>
            <a:ext cx="3037159" cy="1279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Группа 20"/>
          <p:cNvGrpSpPr/>
          <p:nvPr/>
        </p:nvGrpSpPr>
        <p:grpSpPr>
          <a:xfrm flipH="1">
            <a:off x="84948" y="3206099"/>
            <a:ext cx="1132116" cy="3019103"/>
            <a:chOff x="304800" y="3744815"/>
            <a:chExt cx="1132116" cy="3019103"/>
          </a:xfrm>
        </p:grpSpPr>
        <p:sp>
          <p:nvSpPr>
            <p:cNvPr id="32" name="Прямоугольник 31"/>
            <p:cNvSpPr/>
            <p:nvPr/>
          </p:nvSpPr>
          <p:spPr>
            <a:xfrm rot="3900000">
              <a:off x="188442" y="4351434"/>
              <a:ext cx="1361150" cy="566058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 rot="17700000" flipH="1">
              <a:off x="208524" y="5542990"/>
              <a:ext cx="1361150" cy="566058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304800" y="6197860"/>
              <a:ext cx="566058" cy="566058"/>
            </a:xfrm>
            <a:prstGeom prst="ellipse">
              <a:avLst/>
            </a:prstGeom>
            <a:solidFill>
              <a:srgbClr val="00B4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304800" y="3744815"/>
              <a:ext cx="566058" cy="566058"/>
            </a:xfrm>
            <a:prstGeom prst="ellipse">
              <a:avLst/>
            </a:prstGeom>
            <a:solidFill>
              <a:srgbClr val="00B4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870858" y="4971402"/>
              <a:ext cx="566058" cy="566058"/>
            </a:xfrm>
            <a:prstGeom prst="ellipse">
              <a:avLst/>
            </a:prstGeom>
            <a:solidFill>
              <a:srgbClr val="00B4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182879" y="2320058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Работа в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DATA-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ФАЙЛА это…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4948" y="3152531"/>
            <a:ext cx="1580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ПЕРЕМЕННЫЕ</a:t>
            </a:r>
          </a:p>
          <a:p>
            <a:r>
              <a:rPr lang="en-US" b="1" dirty="0" smtClean="0"/>
              <a:t>DEFINES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4948" y="4391729"/>
            <a:ext cx="161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АРИФМЕТИКА</a:t>
            </a:r>
          </a:p>
          <a:p>
            <a:r>
              <a:rPr lang="ru-RU" b="1" dirty="0" smtClean="0"/>
              <a:t>СЕКЦИЯ </a:t>
            </a:r>
            <a:r>
              <a:rPr lang="en-US" b="1" dirty="0" smtClean="0"/>
              <a:t>GRID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-2479" y="5625524"/>
            <a:ext cx="1676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АРИФМЕТИКА</a:t>
            </a:r>
          </a:p>
          <a:p>
            <a:r>
              <a:rPr lang="ru-RU" b="1" dirty="0" smtClean="0"/>
              <a:t>СЕКЦИЯ </a:t>
            </a:r>
            <a:r>
              <a:rPr lang="en-US" b="1" dirty="0" smtClean="0"/>
              <a:t>PROPS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4783542" y="2306137"/>
            <a:ext cx="2703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МИНУСЫ ПОДХОДА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89085" y="3001525"/>
            <a:ext cx="33005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Сложная и разрозненная структура данных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Менее гибкий расчет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Долгая инициализация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предварительно оценить статистику по кубам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ВНК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13371860" y="-101993"/>
            <a:ext cx="1287203" cy="1287203"/>
            <a:chOff x="4199709" y="1018411"/>
            <a:chExt cx="1818274" cy="1818274"/>
          </a:xfrm>
        </p:grpSpPr>
        <p:sp>
          <p:nvSpPr>
            <p:cNvPr id="45" name="Овал 44"/>
            <p:cNvSpPr/>
            <p:nvPr/>
          </p:nvSpPr>
          <p:spPr>
            <a:xfrm>
              <a:off x="4199709" y="1018411"/>
              <a:ext cx="1818274" cy="1818274"/>
            </a:xfrm>
            <a:prstGeom prst="ellipse">
              <a:avLst/>
            </a:prstGeom>
            <a:solidFill>
              <a:srgbClr val="00B47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69613D6B-DF63-4A3A-8F05-96B91F35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91" y="1750786"/>
              <a:ext cx="1026927" cy="1026927"/>
            </a:xfrm>
            <a:prstGeom prst="rect">
              <a:avLst/>
            </a:prstGeom>
          </p:spPr>
        </p:pic>
        <p:grpSp>
          <p:nvGrpSpPr>
            <p:cNvPr id="47" name="Группа 46"/>
            <p:cNvGrpSpPr/>
            <p:nvPr/>
          </p:nvGrpSpPr>
          <p:grpSpPr>
            <a:xfrm>
              <a:off x="4707622" y="1323393"/>
              <a:ext cx="214590" cy="759992"/>
              <a:chOff x="4707900" y="1283488"/>
              <a:chExt cx="241082" cy="853815"/>
            </a:xfrm>
          </p:grpSpPr>
          <p:sp>
            <p:nvSpPr>
              <p:cNvPr id="48" name="Прямоугольник 47"/>
              <p:cNvSpPr/>
              <p:nvPr/>
            </p:nvSpPr>
            <p:spPr>
              <a:xfrm>
                <a:off x="4707900" y="1283488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Прямоугольник 48"/>
              <p:cNvSpPr/>
              <p:nvPr/>
            </p:nvSpPr>
            <p:spPr>
              <a:xfrm>
                <a:off x="4721970" y="1600230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Прямоугольник 49"/>
              <p:cNvSpPr/>
              <p:nvPr/>
            </p:nvSpPr>
            <p:spPr>
              <a:xfrm>
                <a:off x="4721970" y="1922991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1" name="Соединительная линия уступом 50"/>
              <p:cNvCxnSpPr>
                <a:stCxn id="49" idx="3"/>
                <a:endCxn id="50" idx="3"/>
              </p:cNvCxnSpPr>
              <p:nvPr/>
            </p:nvCxnSpPr>
            <p:spPr>
              <a:xfrm>
                <a:off x="4936282" y="1707386"/>
                <a:ext cx="12700" cy="322761"/>
              </a:xfrm>
              <a:prstGeom prst="bentConnector3">
                <a:avLst>
                  <a:gd name="adj1" fmla="val 900000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Соединительная линия уступом 51"/>
              <p:cNvCxnSpPr/>
              <p:nvPr/>
            </p:nvCxnSpPr>
            <p:spPr>
              <a:xfrm flipH="1">
                <a:off x="4707900" y="1386970"/>
                <a:ext cx="12700" cy="322761"/>
              </a:xfrm>
              <a:prstGeom prst="bentConnector3">
                <a:avLst>
                  <a:gd name="adj1" fmla="val 1125000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/>
          <p:cNvSpPr txBox="1"/>
          <p:nvPr/>
        </p:nvSpPr>
        <p:spPr>
          <a:xfrm>
            <a:off x="12294128" y="2460557"/>
            <a:ext cx="3618013" cy="2585323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быстрой сцепки регионов равновесия и глубин ВНК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создания резервной копии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Универсальность подходов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предварительной статистической оценки кубов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АРИФМЕТИКА СВОЙСТВ В ВОРКФЛОУ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28656"/>
              </p:ext>
            </p:extLst>
          </p:nvPr>
        </p:nvGraphicFramePr>
        <p:xfrm>
          <a:off x="559414" y="1115509"/>
          <a:ext cx="8646432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01721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7644711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Автоматизация</a:t>
                      </a:r>
                      <a:r>
                        <a:rPr lang="ru-RU" sz="1400" baseline="0" dirty="0" smtClean="0"/>
                        <a:t> процесса расчета и задания кубов свойств в ГДМ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Повышение эффективности работы,</a:t>
                      </a:r>
                      <a:r>
                        <a:rPr lang="ru-RU" sz="1400" baseline="0" dirty="0" smtClean="0"/>
                        <a:t> сокращение количества ошибок, унификация процесса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7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498443" y="6581356"/>
            <a:ext cx="2743200" cy="365125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6</a:t>
            </a:fld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/>
          <a:srcRect b="18029"/>
          <a:stretch/>
        </p:blipFill>
        <p:spPr>
          <a:xfrm>
            <a:off x="255354" y="2331698"/>
            <a:ext cx="3549482" cy="434628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9282" y="2882526"/>
            <a:ext cx="2619736" cy="219922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6363" y="5201122"/>
            <a:ext cx="2726314" cy="1625082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13371860" y="-101993"/>
            <a:ext cx="1287203" cy="1287203"/>
            <a:chOff x="4199709" y="1018411"/>
            <a:chExt cx="1818274" cy="1818274"/>
          </a:xfrm>
        </p:grpSpPr>
        <p:sp>
          <p:nvSpPr>
            <p:cNvPr id="45" name="Овал 44"/>
            <p:cNvSpPr/>
            <p:nvPr/>
          </p:nvSpPr>
          <p:spPr>
            <a:xfrm>
              <a:off x="4199709" y="1018411"/>
              <a:ext cx="1818274" cy="1818274"/>
            </a:xfrm>
            <a:prstGeom prst="ellipse">
              <a:avLst/>
            </a:prstGeom>
            <a:solidFill>
              <a:srgbClr val="00B47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69613D6B-DF63-4A3A-8F05-96B91F35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91" y="1750786"/>
              <a:ext cx="1026927" cy="1026927"/>
            </a:xfrm>
            <a:prstGeom prst="rect">
              <a:avLst/>
            </a:prstGeom>
          </p:spPr>
        </p:pic>
        <p:grpSp>
          <p:nvGrpSpPr>
            <p:cNvPr id="47" name="Группа 46"/>
            <p:cNvGrpSpPr/>
            <p:nvPr/>
          </p:nvGrpSpPr>
          <p:grpSpPr>
            <a:xfrm>
              <a:off x="4707622" y="1323393"/>
              <a:ext cx="214590" cy="759992"/>
              <a:chOff x="4707900" y="1283488"/>
              <a:chExt cx="241082" cy="853815"/>
            </a:xfrm>
          </p:grpSpPr>
          <p:sp>
            <p:nvSpPr>
              <p:cNvPr id="48" name="Прямоугольник 47"/>
              <p:cNvSpPr/>
              <p:nvPr/>
            </p:nvSpPr>
            <p:spPr>
              <a:xfrm>
                <a:off x="4707900" y="1283488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Прямоугольник 48"/>
              <p:cNvSpPr/>
              <p:nvPr/>
            </p:nvSpPr>
            <p:spPr>
              <a:xfrm>
                <a:off x="4721970" y="1600230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Прямоугольник 49"/>
              <p:cNvSpPr/>
              <p:nvPr/>
            </p:nvSpPr>
            <p:spPr>
              <a:xfrm>
                <a:off x="4721970" y="1922991"/>
                <a:ext cx="214312" cy="214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1" name="Соединительная линия уступом 50"/>
              <p:cNvCxnSpPr>
                <a:stCxn id="49" idx="3"/>
                <a:endCxn id="50" idx="3"/>
              </p:cNvCxnSpPr>
              <p:nvPr/>
            </p:nvCxnSpPr>
            <p:spPr>
              <a:xfrm>
                <a:off x="4936282" y="1707386"/>
                <a:ext cx="12700" cy="322761"/>
              </a:xfrm>
              <a:prstGeom prst="bentConnector3">
                <a:avLst>
                  <a:gd name="adj1" fmla="val 900000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Соединительная линия уступом 51"/>
              <p:cNvCxnSpPr/>
              <p:nvPr/>
            </p:nvCxnSpPr>
            <p:spPr>
              <a:xfrm flipH="1">
                <a:off x="4707900" y="1386970"/>
                <a:ext cx="12700" cy="322761"/>
              </a:xfrm>
              <a:prstGeom prst="bentConnector3">
                <a:avLst>
                  <a:gd name="adj1" fmla="val 1125000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/>
          <p:cNvSpPr txBox="1"/>
          <p:nvPr/>
        </p:nvSpPr>
        <p:spPr>
          <a:xfrm>
            <a:off x="12294128" y="2460557"/>
            <a:ext cx="3618013" cy="2585323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быстрой сцепки регионов равновесия и глубин ВНК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создания резервной копии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Универсальность подходов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предварительной статистической оценки кубов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АРИФМЕТИКА СВОЙСТВ В ВОРКФЛОУ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61479"/>
              </p:ext>
            </p:extLst>
          </p:nvPr>
        </p:nvGraphicFramePr>
        <p:xfrm>
          <a:off x="559414" y="1115509"/>
          <a:ext cx="9336426" cy="85669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81659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8254767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Автоматизация</a:t>
                      </a:r>
                      <a:r>
                        <a:rPr lang="ru-RU" sz="1400" baseline="0" dirty="0" smtClean="0"/>
                        <a:t> процесса расчета и задания кубов свойств в ГДМ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Сокращение</a:t>
                      </a:r>
                      <a:r>
                        <a:rPr lang="ru-RU" sz="1400" baseline="0" dirty="0" smtClean="0"/>
                        <a:t> времени на инициализацию модели. Повышение контроля качества входных данных для ГДМ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529736" y="5045879"/>
            <a:ext cx="4297680" cy="1632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Гистограмма, </a:t>
            </a:r>
            <a:r>
              <a:rPr lang="ru-RU" dirty="0" err="1" smtClean="0"/>
              <a:t>кроссплот</a:t>
            </a:r>
            <a:r>
              <a:rPr lang="ru-RU" dirty="0" smtClean="0"/>
              <a:t> </a:t>
            </a:r>
          </a:p>
          <a:p>
            <a:pPr algn="ctr"/>
            <a:r>
              <a:rPr lang="ru-RU" dirty="0" smtClean="0"/>
              <a:t>С косяками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8901046" y="2312715"/>
            <a:ext cx="2854074" cy="4365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Сопоставление ВНК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4529736" y="2331698"/>
            <a:ext cx="4297680" cy="2636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Карта параметра с косяками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50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4073936" y="2333846"/>
            <a:ext cx="5471044" cy="4189188"/>
            <a:chOff x="2701517" y="860074"/>
            <a:chExt cx="5471044" cy="4189188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76545" y="1604089"/>
              <a:ext cx="2476529" cy="2529221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970" b="81439" l="5803" r="44101"/>
                      </a14:imgEffect>
                    </a14:imgLayer>
                  </a14:imgProps>
                </a:ext>
              </a:extLst>
            </a:blip>
            <a:srcRect l="6672" t="46317" r="52766" b="13966"/>
            <a:stretch/>
          </p:blipFill>
          <p:spPr>
            <a:xfrm>
              <a:off x="2701517" y="1255100"/>
              <a:ext cx="1905028" cy="190502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59" b="89773" l="2708" r="92650"/>
                      </a14:imgEffect>
                    </a14:imgLayer>
                  </a14:imgProps>
                </a:ext>
              </a:extLst>
            </a:blip>
            <a:srcRect l="33100" t="47996" r="38965" b="24651"/>
            <a:stretch/>
          </p:blipFill>
          <p:spPr>
            <a:xfrm>
              <a:off x="2930465" y="3161036"/>
              <a:ext cx="1831391" cy="1831386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333" b="68750" l="34236" r="78337"/>
                      </a14:imgEffect>
                    </a14:imgLayer>
                  </a14:imgProps>
                </a:ext>
              </a:extLst>
            </a:blip>
            <a:srcRect l="33621" t="33857" r="21981" b="37324"/>
            <a:stretch/>
          </p:blipFill>
          <p:spPr>
            <a:xfrm>
              <a:off x="5781572" y="1986628"/>
              <a:ext cx="2390989" cy="158504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48" b="46780" l="37911" r="89942"/>
                      </a14:imgEffect>
                    </a14:imgLayer>
                  </a14:imgProps>
                </a:ext>
              </a:extLst>
            </a:blip>
            <a:srcRect l="39082" t="16133" r="23764" b="52969"/>
            <a:stretch/>
          </p:blipFill>
          <p:spPr>
            <a:xfrm>
              <a:off x="4663537" y="860074"/>
              <a:ext cx="1650424" cy="1401733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6932" b="77273" l="55126" r="92650"/>
                      </a14:imgEffect>
                    </a14:imgLayer>
                  </a14:imgProps>
                </a:ext>
              </a:extLst>
            </a:blip>
            <a:srcRect l="53407" t="40324" r="7173" b="24434"/>
            <a:stretch/>
          </p:blipFill>
          <p:spPr>
            <a:xfrm>
              <a:off x="5187035" y="3391842"/>
              <a:ext cx="1815270" cy="1657420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4"/>
          <a:srcRect t="26944" b="13729"/>
          <a:stretch/>
        </p:blipFill>
        <p:spPr>
          <a:xfrm>
            <a:off x="-3460928" y="-104911"/>
            <a:ext cx="2522899" cy="22845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280800" y="4282546"/>
            <a:ext cx="2519914" cy="20640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6"/>
          <a:srcRect r="17507" b="61621"/>
          <a:stretch/>
        </p:blipFill>
        <p:spPr>
          <a:xfrm>
            <a:off x="-2609161" y="3367336"/>
            <a:ext cx="2246570" cy="674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/>
          <p:cNvGrpSpPr>
            <a:grpSpLocks noChangeAspect="1"/>
          </p:cNvGrpSpPr>
          <p:nvPr/>
        </p:nvGrpSpPr>
        <p:grpSpPr>
          <a:xfrm>
            <a:off x="185194" y="3077861"/>
            <a:ext cx="3344033" cy="2371239"/>
            <a:chOff x="6735418" y="1316556"/>
            <a:chExt cx="4902966" cy="3617640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5418" y="1316556"/>
              <a:ext cx="4902966" cy="3617640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2085" t="48276" r="44658" b="13469"/>
            <a:stretch/>
          </p:blipFill>
          <p:spPr>
            <a:xfrm>
              <a:off x="7327900" y="2527300"/>
              <a:ext cx="2120900" cy="1397000"/>
            </a:xfrm>
            <a:prstGeom prst="rect">
              <a:avLst/>
            </a:prstGeom>
          </p:spPr>
        </p:pic>
        <p:cxnSp>
          <p:nvCxnSpPr>
            <p:cNvPr id="22" name="Прямая соединительная линия 21"/>
            <p:cNvCxnSpPr/>
            <p:nvPr/>
          </p:nvCxnSpPr>
          <p:spPr>
            <a:xfrm>
              <a:off x="7437120" y="3429000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7772400" y="3566160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8001000" y="3550068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8237220" y="3656748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>
              <a:off x="8945880" y="3496728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9334500" y="3337560"/>
              <a:ext cx="0" cy="7467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486075" y="2634311"/>
            <a:ext cx="2581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Концепция и проблематика (убрать лишнее)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Ускорение расчетов гидродинамической модели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Упрощение анализа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Снижение нагрузки на ПК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Что-то четвертое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Что-то пятое</a:t>
            </a:r>
            <a:endParaRPr lang="ru-RU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868526" y="5416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ОБРЕЗАНИЕ И ЭКСПОРТ МОДЕЛИ ДЛЯ РАСЧЕТА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" name="Таблица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5630"/>
              </p:ext>
            </p:extLst>
          </p:nvPr>
        </p:nvGraphicFramePr>
        <p:xfrm>
          <a:off x="559414" y="1115509"/>
          <a:ext cx="8646432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01721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7644711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Сопоставление насыщения</a:t>
                      </a:r>
                      <a:r>
                        <a:rPr lang="ru-RU" sz="1400" baseline="0" dirty="0" smtClean="0"/>
                        <a:t> по РИГИС в новых скважинах с насыщением по модели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Сокращение</a:t>
                      </a:r>
                      <a:r>
                        <a:rPr lang="ru-RU" sz="1400" baseline="0" dirty="0" smtClean="0"/>
                        <a:t> времени расчета модели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6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5031" b="4654"/>
          <a:stretch/>
        </p:blipFill>
        <p:spPr>
          <a:xfrm>
            <a:off x="107372" y="1084108"/>
            <a:ext cx="8337537" cy="568499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443492" y="579709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ОПИСАНИЕ ПРИНЦИПОВ ФОРМИРОВАНИЯ 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WORKFLOW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45ADD3D-7CA4-48E7-8B18-6800BC099537}"/>
              </a:ext>
            </a:extLst>
          </p:cNvPr>
          <p:cNvCxnSpPr>
            <a:cxnSpLocks/>
          </p:cNvCxnSpPr>
          <p:nvPr/>
        </p:nvCxnSpPr>
        <p:spPr>
          <a:xfrm>
            <a:off x="2184501" y="948132"/>
            <a:ext cx="8483499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0181A0-ED28-411B-A64F-DD5F3C455B15}"/>
              </a:ext>
            </a:extLst>
          </p:cNvPr>
          <p:cNvCxnSpPr>
            <a:cxnSpLocks/>
          </p:cNvCxnSpPr>
          <p:nvPr/>
        </p:nvCxnSpPr>
        <p:spPr>
          <a:xfrm>
            <a:off x="2650438" y="576393"/>
            <a:ext cx="8169962" cy="0"/>
          </a:xfrm>
          <a:prstGeom prst="line">
            <a:avLst/>
          </a:prstGeom>
          <a:ln>
            <a:solidFill>
              <a:srgbClr val="00B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13278995" y="4411559"/>
            <a:ext cx="7057757" cy="166907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9352131" y="1316556"/>
            <a:ext cx="28323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 smtClean="0"/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Необходимость 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Более глубокая проработка вопросов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Повышение эффективности принимаемых решений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06905" y="1513069"/>
            <a:ext cx="315495" cy="51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1264652" y="2692400"/>
            <a:ext cx="5065075" cy="35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6558095" y="2715134"/>
            <a:ext cx="1" cy="391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106035" y="5906600"/>
            <a:ext cx="501104" cy="583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6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/>
          <p:cNvPicPr>
            <a:picLocks noChangeAspect="1"/>
          </p:cNvPicPr>
          <p:nvPr/>
        </p:nvPicPr>
        <p:blipFill rotWithShape="1">
          <a:blip r:embed="rId3"/>
          <a:srcRect b="51808"/>
          <a:stretch/>
        </p:blipFill>
        <p:spPr>
          <a:xfrm>
            <a:off x="4605864" y="1764462"/>
            <a:ext cx="3019287" cy="2316497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4866836" y="8264"/>
            <a:ext cx="77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ЗАГРУЗКА И ОБРАБОТКА ДАННЫХ ИЗ ВНЕШНИХ ИСТОЧНИКОВ</a:t>
            </a:r>
            <a:endParaRPr lang="ru-RU" b="1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1973580"/>
            <a:ext cx="4273077" cy="3154280"/>
            <a:chOff x="0" y="939027"/>
            <a:chExt cx="4681267" cy="4334199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0" y="1483108"/>
              <a:ext cx="4681267" cy="315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9900" b="1" dirty="0" smtClean="0">
                  <a:solidFill>
                    <a:srgbClr val="DDDD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БД</a:t>
              </a:r>
              <a:endParaRPr lang="ru-RU" sz="19900" dirty="0">
                <a:solidFill>
                  <a:srgbClr val="DDDDD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Группа 2"/>
            <p:cNvGrpSpPr/>
            <p:nvPr/>
          </p:nvGrpSpPr>
          <p:grpSpPr>
            <a:xfrm>
              <a:off x="318999" y="939027"/>
              <a:ext cx="3373659" cy="4334199"/>
              <a:chOff x="-2345124" y="861847"/>
              <a:chExt cx="3373659" cy="4334199"/>
            </a:xfrm>
            <a:noFill/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-1697853" y="1744831"/>
                <a:ext cx="2079115" cy="33855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ДОБЫЧА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-1690760" y="2713617"/>
                <a:ext cx="2079115" cy="33855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ЗАКАЧКА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Прямоугольник 47"/>
              <p:cNvSpPr/>
              <p:nvPr/>
            </p:nvSpPr>
            <p:spPr>
              <a:xfrm>
                <a:off x="-1458361" y="4633327"/>
                <a:ext cx="1663298" cy="33855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ПЕРФОРАЦИИ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Прямоугольник 49"/>
              <p:cNvSpPr/>
              <p:nvPr/>
            </p:nvSpPr>
            <p:spPr>
              <a:xfrm>
                <a:off x="-1719042" y="3682580"/>
                <a:ext cx="2079115" cy="33855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ДАВЛЕНИЯ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" name="Группа 1"/>
              <p:cNvGrpSpPr/>
              <p:nvPr/>
            </p:nvGrpSpPr>
            <p:grpSpPr>
              <a:xfrm>
                <a:off x="-2345124" y="861847"/>
                <a:ext cx="3373659" cy="4334199"/>
                <a:chOff x="513655" y="1828653"/>
                <a:chExt cx="2652978" cy="3408328"/>
              </a:xfrm>
              <a:grpFill/>
            </p:grpSpPr>
            <p:pic>
              <p:nvPicPr>
                <p:cNvPr id="3074" name="Picture 2" descr="https://cdn0.iconfinder.com/data/icons/business-and-trade-1/48/40-1024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9624"/>
                <a:stretch/>
              </p:blipFill>
              <p:spPr bwMode="auto">
                <a:xfrm>
                  <a:off x="513656" y="1828653"/>
                  <a:ext cx="2652977" cy="1867047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32" name="Picture 2" descr="https://cdn0.iconfinder.com/data/icons/business-and-trade-1/48/40-1024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802"/>
                <a:stretch/>
              </p:blipFill>
              <p:spPr bwMode="auto">
                <a:xfrm>
                  <a:off x="513655" y="3692989"/>
                  <a:ext cx="2652977" cy="1543992"/>
                </a:xfrm>
                <a:prstGeom prst="rect">
                  <a:avLst/>
                </a:prstGeom>
                <a:grpFill/>
                <a:extLst/>
              </p:spPr>
            </p:pic>
          </p:grpSp>
        </p:grpSp>
        <p:sp>
          <p:nvSpPr>
            <p:cNvPr id="36" name="Прямоугольник 35"/>
            <p:cNvSpPr/>
            <p:nvPr/>
          </p:nvSpPr>
          <p:spPr>
            <a:xfrm>
              <a:off x="1565527" y="1195671"/>
              <a:ext cx="8382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БД</a:t>
              </a:r>
              <a:endParaRPr lang="ru-RU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Прямоугольник 48"/>
          <p:cNvSpPr/>
          <p:nvPr/>
        </p:nvSpPr>
        <p:spPr>
          <a:xfrm>
            <a:off x="4009882" y="4121837"/>
            <a:ext cx="433333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Возможности и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 ошибок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файлов для загрузки пользовательским диалогом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даты обновления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Обработка и отбраковка на моменте загрузки данных (напр. выбор одного результата измерения забойного давления)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Сглаживание показателей 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629323" y="1882249"/>
            <a:ext cx="3402050" cy="3755022"/>
            <a:chOff x="8453476" y="1407811"/>
            <a:chExt cx="3402050" cy="3755022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3476" y="1407811"/>
              <a:ext cx="3402050" cy="3755022"/>
            </a:xfrm>
            <a:prstGeom prst="rect">
              <a:avLst/>
            </a:prstGeom>
          </p:spPr>
        </p:pic>
        <p:sp>
          <p:nvSpPr>
            <p:cNvPr id="44" name="Прямоугольник 43"/>
            <p:cNvSpPr/>
            <p:nvPr/>
          </p:nvSpPr>
          <p:spPr>
            <a:xfrm>
              <a:off x="11303000" y="1434536"/>
              <a:ext cx="518214" cy="3461314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9952258" y="1908974"/>
            <a:ext cx="2079115" cy="83099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ДОГРУЖЕННЫЕ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</a:p>
          <a:p>
            <a:pPr algn="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Переделать график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3493477" y="3200400"/>
            <a:ext cx="1032810" cy="839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трелка вправо 60"/>
          <p:cNvSpPr/>
          <p:nvPr/>
        </p:nvSpPr>
        <p:spPr>
          <a:xfrm>
            <a:off x="8112918" y="3200400"/>
            <a:ext cx="1032810" cy="839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84041"/>
              </p:ext>
            </p:extLst>
          </p:nvPr>
        </p:nvGraphicFramePr>
        <p:xfrm>
          <a:off x="559414" y="1115509"/>
          <a:ext cx="11178540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9507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9883465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Задача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Автоматизация</a:t>
                      </a:r>
                      <a:r>
                        <a:rPr lang="ru-RU" sz="1400" baseline="0" dirty="0" smtClean="0"/>
                        <a:t> </a:t>
                      </a:r>
                      <a:r>
                        <a:rPr lang="ru-RU" sz="1400" baseline="0" dirty="0" err="1" smtClean="0"/>
                        <a:t>подгрузки</a:t>
                      </a:r>
                      <a:r>
                        <a:rPr lang="ru-RU" sz="1400" baseline="0" dirty="0" smtClean="0"/>
                        <a:t> исторической информации из корпоративных баз данных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Результат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Актуализация модели за 2 минуты, внедрение</a:t>
                      </a:r>
                      <a:r>
                        <a:rPr lang="ru-RU" sz="1400" baseline="0" dirty="0" smtClean="0"/>
                        <a:t> верификации информации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8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PAGENUMBER" val="15"/>
</p:tagLst>
</file>

<file path=ppt/theme/theme1.xml><?xml version="1.0" encoding="utf-8"?>
<a:theme xmlns:a="http://schemas.openxmlformats.org/drawingml/2006/main" name="Тема Tatneft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Tatneft" id="{E065BE0B-C777-4BFB-817D-FB7794DF045E}" vid="{6569EFED-65B6-4401-8DB8-AD954460B267}"/>
    </a:ext>
  </a:extLst>
</a:theme>
</file>

<file path=ppt/theme/theme2.xml><?xml version="1.0" encoding="utf-8"?>
<a:theme xmlns:a="http://schemas.openxmlformats.org/drawingml/2006/main" name="2_Специальное оформление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PragmaticaITT"/>
        <a:ea typeface=""/>
        <a:cs typeface=""/>
      </a:majorFont>
      <a:minorFont>
        <a:latin typeface="PragmaticaIT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Специальное оформление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PragmaticaITT"/>
        <a:ea typeface=""/>
        <a:cs typeface=""/>
      </a:majorFont>
      <a:minorFont>
        <a:latin typeface="PragmaticaIT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Tatneft</Template>
  <TotalTime>43584</TotalTime>
  <Words>1344</Words>
  <Application>Microsoft Office PowerPoint</Application>
  <PresentationFormat>Широкоэкранный</PresentationFormat>
  <Paragraphs>339</Paragraphs>
  <Slides>20</Slides>
  <Notes>20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2" baseType="lpstr">
      <vt:lpstr>Arial</vt:lpstr>
      <vt:lpstr>Bahnschrift</vt:lpstr>
      <vt:lpstr>Bahnschrift SemiCondensed</vt:lpstr>
      <vt:lpstr>Calibri</vt:lpstr>
      <vt:lpstr>Calibri Light</vt:lpstr>
      <vt:lpstr>Pragmatica</vt:lpstr>
      <vt:lpstr>PragmaticaITT</vt:lpstr>
      <vt:lpstr>Tahoma</vt:lpstr>
      <vt:lpstr>Тема Tatneft</vt:lpstr>
      <vt:lpstr>2_Специальное оформление</vt:lpstr>
      <vt:lpstr>3_Специальное оформление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  <vt:lpstr>СПАСИБО ЗА ВНИМАНИЕ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Сираев Эльнар Камилович</dc:creator>
  <cp:lastModifiedBy>albert vafin</cp:lastModifiedBy>
  <cp:revision>667</cp:revision>
  <dcterms:created xsi:type="dcterms:W3CDTF">2022-09-09T11:35:12Z</dcterms:created>
  <dcterms:modified xsi:type="dcterms:W3CDTF">2024-04-19T15:49:28Z</dcterms:modified>
</cp:coreProperties>
</file>